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34" r:id="rId2"/>
    <p:sldId id="335" r:id="rId3"/>
    <p:sldId id="338" r:id="rId4"/>
    <p:sldId id="336" r:id="rId5"/>
    <p:sldId id="337" r:id="rId6"/>
    <p:sldId id="332" r:id="rId7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25"/>
    <a:srgbClr val="376092"/>
    <a:srgbClr val="10253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57" autoAdjust="0"/>
    <p:restoredTop sz="98377" autoAdjust="0"/>
  </p:normalViewPr>
  <p:slideViewPr>
    <p:cSldViewPr snapToGrid="0">
      <p:cViewPr varScale="1">
        <p:scale>
          <a:sx n="85" d="100"/>
          <a:sy n="85" d="100"/>
        </p:scale>
        <p:origin x="-115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600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5E58C244-CF71-47A5-A24A-95681B7B9A1C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A01688E-494D-4270-9C69-84791F61C0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42187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4078CC3D-FFA1-4772-8B9C-C8D422E658A2}" type="datetime1">
              <a:rPr lang="en-US"/>
              <a:pPr>
                <a:defRPr/>
              </a:pPr>
              <a:t>9/13/2012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172" tIns="46586" rIns="93172" bIns="46586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wrap="square" lIns="93172" tIns="46586" rIns="93172" bIns="4658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2" tIns="46586" rIns="93172" bIns="4658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E8210B8E-8DBC-499B-AC10-C73296D821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0090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 pitchFamily="-107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370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96913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1025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4" descr="XBD200302-00063-02.jpg"/>
          <p:cNvPicPr>
            <a:picLocks noChangeAspect="1"/>
          </p:cNvPicPr>
          <p:nvPr/>
        </p:nvPicPr>
        <p:blipFill>
          <a:blip r:embed="rId2"/>
          <a:srcRect l="3206" t="26352" r="66402" b="1721"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0" y="158749"/>
            <a:ext cx="9144000" cy="6699251"/>
            <a:chOff x="0" y="158750"/>
            <a:chExt cx="9144000" cy="6699250"/>
          </a:xfrm>
        </p:grpSpPr>
        <p:sp>
          <p:nvSpPr>
            <p:cNvPr id="4" name="Rectangle 3"/>
            <p:cNvSpPr/>
            <p:nvPr userDrawn="1"/>
          </p:nvSpPr>
          <p:spPr>
            <a:xfrm>
              <a:off x="0" y="1054100"/>
              <a:ext cx="9144000" cy="5803900"/>
            </a:xfrm>
            <a:prstGeom prst="rect">
              <a:avLst/>
            </a:pr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rgbClr val="FFFFFF"/>
                </a:solidFill>
                <a:ea typeface="ＭＳ Ｐゴシック" charset="-128"/>
              </a:endParaRPr>
            </a:p>
          </p:txBody>
        </p:sp>
        <p:pic>
          <p:nvPicPr>
            <p:cNvPr id="5" name="Picture 8" descr="LBNL_DOE_Banner_White.eps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7663" y="158750"/>
              <a:ext cx="8459787" cy="630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Connector 5"/>
            <p:cNvCxnSpPr/>
            <p:nvPr userDrawn="1"/>
          </p:nvCxnSpPr>
          <p:spPr>
            <a:xfrm>
              <a:off x="0" y="1050925"/>
              <a:ext cx="9144000" cy="1588"/>
            </a:xfrm>
            <a:prstGeom prst="line">
              <a:avLst/>
            </a:prstGeom>
            <a:ln w="6350" cap="flat" cmpd="sng" algn="ctr">
              <a:solidFill>
                <a:srgbClr val="FFFFFF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61940"/>
            <a:ext cx="8229600" cy="58642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49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42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619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6194426"/>
            <a:ext cx="9144000" cy="1588"/>
          </a:xfrm>
          <a:prstGeom prst="line">
            <a:avLst/>
          </a:prstGeom>
          <a:ln w="6350" cap="flat" cmpd="sng" algn="ctr">
            <a:solidFill>
              <a:schemeClr val="tx2">
                <a:lumMod val="75000"/>
              </a:schemeClr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9" name="Picture 22" descr="LBNL_BlueLogo.eps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235700" y="6275388"/>
            <a:ext cx="2641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34938" y="6334780"/>
            <a:ext cx="45847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400" dirty="0" smtClean="0">
                <a:solidFill>
                  <a:srgbClr val="95B3D7"/>
                </a:solidFill>
                <a:cs typeface="Arial" charset="0"/>
              </a:rPr>
              <a:t>	</a:t>
            </a:r>
            <a:endParaRPr lang="en-US" sz="1400" dirty="0">
              <a:solidFill>
                <a:srgbClr val="95B3D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57788" y="6640514"/>
            <a:ext cx="3803650" cy="1846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600" dirty="0">
                <a:solidFill>
                  <a:srgbClr val="10253F"/>
                </a:solidFill>
                <a:latin typeface="Arial" pitchFamily="34" charset="0"/>
                <a:ea typeface="ＭＳ Ｐゴシック" charset="-128"/>
              </a:rPr>
              <a:t>Managed by the University of California for the </a:t>
            </a:r>
            <a:r>
              <a:rPr lang="en-US" sz="600" dirty="0" smtClean="0">
                <a:solidFill>
                  <a:srgbClr val="10253F"/>
                </a:solidFill>
                <a:latin typeface="Arial" pitchFamily="34" charset="0"/>
                <a:ea typeface="ＭＳ Ｐゴシック" charset="-128"/>
              </a:rPr>
              <a:t>U.S</a:t>
            </a:r>
            <a:r>
              <a:rPr lang="en-US" sz="600" dirty="0">
                <a:solidFill>
                  <a:srgbClr val="10253F"/>
                </a:solidFill>
                <a:latin typeface="Arial" pitchFamily="34" charset="0"/>
                <a:ea typeface="ＭＳ Ｐゴシック" charset="-128"/>
              </a:rPr>
              <a:t>. Department of Energy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1" r:id="rId1"/>
    <p:sldLayoutId id="2147484720" r:id="rId2"/>
    <p:sldLayoutId id="2147484719" r:id="rId3"/>
    <p:sldLayoutId id="2147484718" r:id="rId4"/>
    <p:sldLayoutId id="2147484717" r:id="rId5"/>
    <p:sldLayoutId id="2147484716" r:id="rId6"/>
    <p:sldLayoutId id="2147484715" r:id="rId7"/>
    <p:sldLayoutId id="2147484714" r:id="rId8"/>
    <p:sldLayoutId id="2147484713" r:id="rId9"/>
    <p:sldLayoutId id="2147484712" r:id="rId10"/>
    <p:sldLayoutId id="2147484711" r:id="rId11"/>
    <p:sldLayoutId id="2147484710" r:id="rId12"/>
    <p:sldLayoutId id="2147484709" r:id="rId13"/>
    <p:sldLayoutId id="2147484708" r:id="rId14"/>
    <p:sldLayoutId id="2147484722" r:id="rId15"/>
    <p:sldLayoutId id="2147484723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 pitchFamily="26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 pitchFamily="26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 pitchFamily="26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 pitchFamily="26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 pitchFamily="2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6" charset="0"/>
          <a:ea typeface="ＭＳ Ｐゴシック" pitchFamily="26" charset="-128"/>
          <a:cs typeface="ＭＳ Ｐゴシック" pitchFamily="2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6" charset="0"/>
          <a:ea typeface="ＭＳ Ｐゴシック" pitchFamily="26" charset="-128"/>
          <a:cs typeface="ＭＳ Ｐゴシック" pitchFamily="2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6" charset="0"/>
          <a:ea typeface="ＭＳ Ｐゴシック" pitchFamily="26" charset="-128"/>
          <a:cs typeface="ＭＳ Ｐゴシック" pitchFamily="2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26" charset="0"/>
          <a:ea typeface="ＭＳ Ｐゴシック" pitchFamily="26" charset="-128"/>
          <a:cs typeface="ＭＳ Ｐゴシック" pitchFamily="26" charset="-128"/>
        </a:defRPr>
      </a:lvl9pPr>
    </p:titleStyle>
    <p:bodyStyle>
      <a:lvl1pPr marL="292100" indent="-2921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 pitchFamily="26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/>
        </a:defRPr>
      </a:lvl3pPr>
      <a:lvl4pPr marL="1663700" indent="-2921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/>
        </a:defRPr>
      </a:lvl4pPr>
      <a:lvl5pPr marL="2120900" indent="-2921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rgbClr val="376092"/>
          </a:solidFill>
          <a:latin typeface="Arial" pitchFamily="-112" charset="0"/>
          <a:ea typeface="MS PGothic" pitchFamily="34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/>
          <p:cNvSpPr txBox="1">
            <a:spLocks noChangeArrowheads="1"/>
          </p:cNvSpPr>
          <p:nvPr/>
        </p:nvSpPr>
        <p:spPr bwMode="auto">
          <a:xfrm>
            <a:off x="263527" y="1406525"/>
            <a:ext cx="8880475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40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Safety </a:t>
            </a:r>
            <a:r>
              <a:rPr lang="en-US" sz="4000" b="1" dirty="0" smtClean="0">
                <a:solidFill>
                  <a:schemeClr val="bg1"/>
                </a:solidFill>
              </a:rPr>
              <a:t>Culture Work Group</a:t>
            </a:r>
          </a:p>
          <a:p>
            <a:pPr algn="ctr"/>
            <a:r>
              <a:rPr lang="en-US" sz="4000" b="1" dirty="0" smtClean="0">
                <a:solidFill>
                  <a:schemeClr val="bg1"/>
                </a:solidFill>
              </a:rPr>
              <a:t>Status Update </a:t>
            </a:r>
            <a:endParaRPr lang="en-US" sz="4000" b="1" dirty="0" smtClean="0">
              <a:solidFill>
                <a:schemeClr val="bg1"/>
              </a:solidFill>
            </a:endParaRPr>
          </a:p>
          <a:p>
            <a:pPr algn="ctr"/>
            <a:endParaRPr lang="en-US" sz="3600" b="1" dirty="0">
              <a:solidFill>
                <a:schemeClr val="bg1"/>
              </a:solidFill>
            </a:endParaRPr>
          </a:p>
          <a:p>
            <a:pPr algn="ctr"/>
            <a:endParaRPr lang="en-US" sz="2800" b="1" dirty="0" smtClean="0">
              <a:solidFill>
                <a:schemeClr val="bg1"/>
              </a:solidFill>
              <a:cs typeface="Arial" charset="0"/>
            </a:endParaRPr>
          </a:p>
          <a:p>
            <a:pPr algn="ctr"/>
            <a:endParaRPr lang="en-US" sz="2800" b="1" dirty="0">
              <a:solidFill>
                <a:schemeClr val="bg1"/>
              </a:solidFill>
              <a:cs typeface="Arial" charset="0"/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cs typeface="Arial" charset="0"/>
              </a:rPr>
              <a:t>Mike Ruggieri</a:t>
            </a:r>
            <a:endParaRPr lang="en-US" sz="2000" b="1" dirty="0">
              <a:solidFill>
                <a:schemeClr val="bg1"/>
              </a:solidFill>
              <a:cs typeface="Arial" charset="0"/>
            </a:endParaRPr>
          </a:p>
          <a:p>
            <a:pPr algn="ctr" eaLnBrk="0" hangingPunct="0"/>
            <a:endParaRPr lang="en-US" sz="2000" b="1" dirty="0" smtClean="0">
              <a:solidFill>
                <a:schemeClr val="bg1"/>
              </a:solidFill>
              <a:cs typeface="Arial" charset="0"/>
            </a:endParaRPr>
          </a:p>
          <a:p>
            <a:pPr algn="ctr" eaLnBrk="0" hangingPunct="0"/>
            <a:r>
              <a:rPr lang="en-US" b="1" dirty="0" smtClean="0">
                <a:solidFill>
                  <a:schemeClr val="bg1"/>
                </a:solidFill>
              </a:rPr>
              <a:t>Division Safety Coordinator Meeting</a:t>
            </a:r>
          </a:p>
          <a:p>
            <a:pPr algn="ctr" eaLnBrk="0" hangingPunct="0"/>
            <a:endParaRPr lang="en-US" b="1" dirty="0" smtClean="0">
              <a:solidFill>
                <a:schemeClr val="bg1"/>
              </a:solidFill>
            </a:endParaRPr>
          </a:p>
          <a:p>
            <a:pPr algn="ctr" eaLnBrk="0" hangingPunct="0"/>
            <a:r>
              <a:rPr lang="en-US" b="1" dirty="0" smtClean="0">
                <a:solidFill>
                  <a:schemeClr val="bg1"/>
                </a:solidFill>
              </a:rPr>
              <a:t>September 14, 2012</a:t>
            </a:r>
            <a:endParaRPr lang="en-US" b="1" dirty="0">
              <a:solidFill>
                <a:schemeClr val="bg1"/>
              </a:solidFill>
            </a:endParaRPr>
          </a:p>
          <a:p>
            <a:pPr algn="ctr" eaLnBrk="0" hangingPunct="0"/>
            <a:endParaRPr lang="en-US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577" y="140261"/>
            <a:ext cx="7772400" cy="1470025"/>
          </a:xfrm>
        </p:spPr>
        <p:txBody>
          <a:bodyPr/>
          <a:lstStyle/>
          <a:p>
            <a:r>
              <a:rPr lang="en-US" sz="4000" dirty="0" smtClean="0"/>
              <a:t>Who Are the Members of the </a:t>
            </a:r>
            <a:r>
              <a:rPr lang="en-US" sz="4000" dirty="0" smtClean="0"/>
              <a:t>Work Group?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243614"/>
              </p:ext>
            </p:extLst>
          </p:nvPr>
        </p:nvGraphicFramePr>
        <p:xfrm>
          <a:off x="690284" y="1622612"/>
          <a:ext cx="7180728" cy="42550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0364"/>
                <a:gridCol w="3590364"/>
              </a:tblGrid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Division</a:t>
                      </a:r>
                      <a:endParaRPr lang="en-US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Shane </a:t>
                      </a:r>
                      <a:r>
                        <a:rPr lang="en-US" b="1" dirty="0" smtClean="0"/>
                        <a:t>Canon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NERSC 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Wade Crosson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Human Resources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Doug Fleming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EHSS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Susan Lucas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Genomics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Mike Martin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Advanced</a:t>
                      </a:r>
                      <a:r>
                        <a:rPr lang="en-US" b="1" baseline="0" dirty="0" smtClean="0"/>
                        <a:t> Light Source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Arthur Patterson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EHSS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Scott Robinson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EHSS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Mike Ruggieri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EHSS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Weyland Wong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Engineering</a:t>
                      </a:r>
                      <a:endParaRPr lang="en-US" b="1" dirty="0"/>
                    </a:p>
                  </a:txBody>
                  <a:tcPr/>
                </a:tc>
              </a:tr>
              <a:tr h="38682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Cait Youngquist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Creative</a:t>
                      </a:r>
                      <a:r>
                        <a:rPr lang="en-US" b="1" baseline="0" dirty="0" smtClean="0"/>
                        <a:t> Services Office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98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7188" y="185085"/>
            <a:ext cx="7772400" cy="1470025"/>
          </a:xfrm>
        </p:spPr>
        <p:txBody>
          <a:bodyPr/>
          <a:lstStyle/>
          <a:p>
            <a:r>
              <a:rPr lang="en-US" sz="4000" dirty="0" smtClean="0"/>
              <a:t>What is the Vision for Safety Culture at LBNL?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7129" y="1757083"/>
            <a:ext cx="6400800" cy="3792070"/>
          </a:xfrm>
        </p:spPr>
        <p:txBody>
          <a:bodyPr/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We are all </a:t>
            </a:r>
            <a:r>
              <a:rPr lang="en-US" b="1" u="sng" dirty="0" smtClean="0">
                <a:solidFill>
                  <a:schemeClr val="tx1"/>
                </a:solidFill>
              </a:rPr>
              <a:t>involved</a:t>
            </a:r>
            <a:r>
              <a:rPr lang="en-US" b="1" dirty="0" smtClean="0">
                <a:solidFill>
                  <a:schemeClr val="tx1"/>
                </a:solidFill>
              </a:rPr>
              <a:t> with safety.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Management </a:t>
            </a:r>
            <a:r>
              <a:rPr lang="en-US" b="1" u="sng" dirty="0" smtClean="0">
                <a:solidFill>
                  <a:schemeClr val="tx1"/>
                </a:solidFill>
              </a:rPr>
              <a:t>recognizes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positive </a:t>
            </a:r>
            <a:r>
              <a:rPr lang="en-US" b="1" dirty="0" smtClean="0">
                <a:solidFill>
                  <a:schemeClr val="tx1"/>
                </a:solidFill>
              </a:rPr>
              <a:t>safety activities.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b="1" dirty="0">
                <a:solidFill>
                  <a:schemeClr val="tx1"/>
                </a:solidFill>
              </a:rPr>
              <a:t>Management </a:t>
            </a:r>
            <a:r>
              <a:rPr lang="en-US" b="1" dirty="0" smtClean="0">
                <a:solidFill>
                  <a:schemeClr val="tx1"/>
                </a:solidFill>
              </a:rPr>
              <a:t>visibly </a:t>
            </a:r>
            <a:r>
              <a:rPr lang="en-US" b="1" u="sng" dirty="0" smtClean="0">
                <a:solidFill>
                  <a:schemeClr val="tx1"/>
                </a:solidFill>
              </a:rPr>
              <a:t>participates</a:t>
            </a:r>
            <a:r>
              <a:rPr lang="en-US" b="1" dirty="0" smtClean="0">
                <a:solidFill>
                  <a:schemeClr val="tx1"/>
                </a:solidFill>
              </a:rPr>
              <a:t> in safety programs and </a:t>
            </a:r>
            <a:r>
              <a:rPr lang="en-US" b="1" u="sng" dirty="0" smtClean="0">
                <a:solidFill>
                  <a:schemeClr val="tx1"/>
                </a:solidFill>
              </a:rPr>
              <a:t>models</a:t>
            </a:r>
            <a:r>
              <a:rPr lang="en-US" b="1" dirty="0" smtClean="0">
                <a:solidFill>
                  <a:schemeClr val="tx1"/>
                </a:solidFill>
              </a:rPr>
              <a:t> safe behavior.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We are all </a:t>
            </a:r>
            <a:r>
              <a:rPr lang="en-US" b="1" u="sng" dirty="0" smtClean="0">
                <a:solidFill>
                  <a:schemeClr val="tx1"/>
                </a:solidFill>
              </a:rPr>
              <a:t>accountable</a:t>
            </a:r>
            <a:r>
              <a:rPr lang="en-US" b="1" dirty="0" smtClean="0">
                <a:solidFill>
                  <a:schemeClr val="tx1"/>
                </a:solidFill>
              </a:rPr>
              <a:t> for safety.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We </a:t>
            </a:r>
            <a:r>
              <a:rPr lang="en-US" b="1" u="sng" dirty="0" smtClean="0">
                <a:solidFill>
                  <a:schemeClr val="tx1"/>
                </a:solidFill>
              </a:rPr>
              <a:t>support each other</a:t>
            </a:r>
            <a:r>
              <a:rPr lang="en-US" b="1" dirty="0" smtClean="0">
                <a:solidFill>
                  <a:schemeClr val="tx1"/>
                </a:solidFill>
              </a:rPr>
              <a:t> for safety.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b="1" u="sng" dirty="0" smtClean="0">
                <a:solidFill>
                  <a:schemeClr val="tx1"/>
                </a:solidFill>
              </a:rPr>
              <a:t>Off-the-job safety</a:t>
            </a:r>
            <a:r>
              <a:rPr lang="en-US" b="1" dirty="0" smtClean="0">
                <a:solidFill>
                  <a:schemeClr val="tx1"/>
                </a:solidFill>
              </a:rPr>
              <a:t> is promoted.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We are all </a:t>
            </a:r>
            <a:r>
              <a:rPr lang="en-US" b="1" u="sng" dirty="0" smtClean="0">
                <a:solidFill>
                  <a:schemeClr val="tx1"/>
                </a:solidFill>
              </a:rPr>
              <a:t>committed to the well being</a:t>
            </a:r>
            <a:r>
              <a:rPr lang="en-US" b="1" dirty="0" smtClean="0">
                <a:solidFill>
                  <a:schemeClr val="tx1"/>
                </a:solidFill>
              </a:rPr>
              <a:t> of co-workers and the organization as a whole.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0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083" y="337485"/>
            <a:ext cx="7772400" cy="1470025"/>
          </a:xfrm>
        </p:spPr>
        <p:txBody>
          <a:bodyPr/>
          <a:lstStyle/>
          <a:p>
            <a:r>
              <a:rPr lang="en-US" sz="4000" dirty="0" smtClean="0"/>
              <a:t>What </a:t>
            </a:r>
            <a:r>
              <a:rPr lang="en-US" sz="4000" dirty="0" smtClean="0"/>
              <a:t>is the Strategy for Improving Our Safety Culture?</a:t>
            </a:r>
            <a:endParaRPr lang="en-US" sz="4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765146"/>
              </p:ext>
            </p:extLst>
          </p:nvPr>
        </p:nvGraphicFramePr>
        <p:xfrm>
          <a:off x="744071" y="2214282"/>
          <a:ext cx="7772399" cy="3384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6755"/>
                <a:gridCol w="4375644"/>
              </a:tblGrid>
              <a:tr h="45805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Initiative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Lead</a:t>
                      </a:r>
                      <a:endParaRPr lang="en-US" sz="2400" dirty="0"/>
                    </a:p>
                  </a:txBody>
                  <a:tcPr/>
                </a:tc>
              </a:tr>
              <a:tr h="790615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Engagement of Senior Management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Mike</a:t>
                      </a:r>
                      <a:r>
                        <a:rPr lang="en-US" sz="2400" b="1" baseline="0" dirty="0" smtClean="0"/>
                        <a:t> Martin</a:t>
                      </a:r>
                      <a:endParaRPr lang="en-US" sz="2400" b="1" dirty="0"/>
                    </a:p>
                  </a:txBody>
                  <a:tcPr/>
                </a:tc>
              </a:tr>
              <a:tr h="458055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Institutional Initiatives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Mike Ruggieri</a:t>
                      </a:r>
                      <a:endParaRPr lang="en-US" sz="2400" b="1" dirty="0"/>
                    </a:p>
                  </a:txBody>
                  <a:tcPr/>
                </a:tc>
              </a:tr>
              <a:tr h="790615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Division Initiatives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Mike Ruggieri</a:t>
                      </a:r>
                      <a:r>
                        <a:rPr lang="en-US" sz="2400" b="1" baseline="0" dirty="0" smtClean="0"/>
                        <a:t> and Scott Robinson</a:t>
                      </a:r>
                      <a:endParaRPr lang="en-US" sz="2400" b="1" dirty="0"/>
                    </a:p>
                  </a:txBody>
                  <a:tcPr/>
                </a:tc>
              </a:tr>
              <a:tr h="790615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Communications and Outreach 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Arthur</a:t>
                      </a:r>
                      <a:r>
                        <a:rPr lang="en-US" sz="2400" b="1" baseline="0" dirty="0" smtClean="0"/>
                        <a:t> Patterson and Cait Youngquist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94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8223" y="337485"/>
            <a:ext cx="7772400" cy="1470025"/>
          </a:xfrm>
        </p:spPr>
        <p:txBody>
          <a:bodyPr/>
          <a:lstStyle/>
          <a:p>
            <a:r>
              <a:rPr lang="en-US" sz="4000" dirty="0" smtClean="0"/>
              <a:t>New Safety Culture Web Site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9575" y="1761565"/>
            <a:ext cx="6938684" cy="3527612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Our Safety Culture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News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Forum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Institution Initiatives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Division Initiatives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Internal Documents </a:t>
            </a:r>
            <a:r>
              <a:rPr lang="en-US" sz="2800" b="1" dirty="0" smtClean="0">
                <a:solidFill>
                  <a:schemeClr val="tx1"/>
                </a:solidFill>
              </a:rPr>
              <a:t>and Resources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800" b="1" dirty="0" smtClean="0">
                <a:solidFill>
                  <a:schemeClr val="tx1"/>
                </a:solidFill>
              </a:rPr>
              <a:t>External Resources</a:t>
            </a:r>
          </a:p>
          <a:p>
            <a:pPr algn="l"/>
            <a:endParaRPr lang="en-US" sz="2800" b="1" dirty="0">
              <a:solidFill>
                <a:srgbClr val="376092"/>
              </a:solidFill>
            </a:endParaRPr>
          </a:p>
          <a:p>
            <a:pPr algn="l"/>
            <a:endParaRPr lang="en-US" sz="2800" b="1" dirty="0">
              <a:solidFill>
                <a:srgbClr val="376092"/>
              </a:solidFill>
            </a:endParaRPr>
          </a:p>
          <a:p>
            <a:pPr algn="l"/>
            <a:endParaRPr lang="en-US" dirty="0"/>
          </a:p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65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-25400" y="923925"/>
            <a:ext cx="9169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 smtClean="0"/>
              <a:t>Questions?</a:t>
            </a:r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endParaRPr lang="en-US" sz="3600" b="1" dirty="0"/>
          </a:p>
          <a:p>
            <a:pPr algn="ctr"/>
            <a:r>
              <a:rPr lang="en-US" sz="3600" b="1" dirty="0"/>
              <a:t>Thank You !</a:t>
            </a:r>
          </a:p>
        </p:txBody>
      </p:sp>
      <p:pic>
        <p:nvPicPr>
          <p:cNvPr id="1026" name="Picture 2" descr="C:\Users\mrruggieri\AppData\Local\Microsoft\Windows\Temporary Internet Files\Content.IE5\JZC8S9WA\MC900078711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215" y="1979363"/>
            <a:ext cx="664809" cy="161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rruggieri\AppData\Local\Microsoft\Windows\Temporary Internet Files\Content.IE5\CB3361GH\MC900078622[1].wm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966" y="1969838"/>
            <a:ext cx="749546" cy="161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9828</TotalTime>
  <Words>194</Words>
  <Application>Microsoft Office PowerPoint</Application>
  <PresentationFormat>On-screen Show (4:3)</PresentationFormat>
  <Paragraphs>71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Who Are the Members of the Work Group?</vt:lpstr>
      <vt:lpstr>What is the Vision for Safety Culture at LBNL?</vt:lpstr>
      <vt:lpstr>What is the Strategy for Improving Our Safety Culture?</vt:lpstr>
      <vt:lpstr>New Safety Culture Web Site</vt:lpstr>
      <vt:lpstr>PowerPoint Presentation</vt:lpstr>
    </vt:vector>
  </TitlesOfParts>
  <Company>UC Berkeley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Flavio Robles</dc:creator>
  <cp:lastModifiedBy>Michael R. Ruggieri</cp:lastModifiedBy>
  <cp:revision>726</cp:revision>
  <cp:lastPrinted>2012-08-28T15:51:05Z</cp:lastPrinted>
  <dcterms:created xsi:type="dcterms:W3CDTF">2009-05-15T16:13:13Z</dcterms:created>
  <dcterms:modified xsi:type="dcterms:W3CDTF">2012-09-13T23:37:03Z</dcterms:modified>
</cp:coreProperties>
</file>