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4"/>
  </p:notesMasterIdLst>
  <p:handoutMasterIdLst>
    <p:handoutMasterId r:id="rId25"/>
  </p:handoutMasterIdLst>
  <p:sldIdLst>
    <p:sldId id="263" r:id="rId2"/>
    <p:sldId id="264" r:id="rId3"/>
    <p:sldId id="292" r:id="rId4"/>
    <p:sldId id="277" r:id="rId5"/>
    <p:sldId id="259" r:id="rId6"/>
    <p:sldId id="273" r:id="rId7"/>
    <p:sldId id="275" r:id="rId8"/>
    <p:sldId id="290" r:id="rId9"/>
    <p:sldId id="260" r:id="rId10"/>
    <p:sldId id="280" r:id="rId11"/>
    <p:sldId id="265" r:id="rId12"/>
    <p:sldId id="285" r:id="rId13"/>
    <p:sldId id="274" r:id="rId14"/>
    <p:sldId id="281" r:id="rId15"/>
    <p:sldId id="278" r:id="rId16"/>
    <p:sldId id="279" r:id="rId17"/>
    <p:sldId id="284" r:id="rId18"/>
    <p:sldId id="287" r:id="rId19"/>
    <p:sldId id="288" r:id="rId20"/>
    <p:sldId id="291" r:id="rId21"/>
    <p:sldId id="286" r:id="rId22"/>
    <p:sldId id="283" r:id="rId2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pitchFamily="-109" charset="-128"/>
        <a:cs typeface="+mn-cs"/>
      </a:defRPr>
    </a:lvl1pPr>
    <a:lvl2pPr marL="457200" algn="l" rtl="0" fontAlgn="base">
      <a:spcBef>
        <a:spcPct val="0"/>
      </a:spcBef>
      <a:spcAft>
        <a:spcPct val="0"/>
      </a:spcAft>
      <a:defRPr sz="2400" kern="1200">
        <a:solidFill>
          <a:schemeClr val="tx1"/>
        </a:solidFill>
        <a:latin typeface="Arial" charset="0"/>
        <a:ea typeface="ＭＳ Ｐゴシック" pitchFamily="-109" charset="-128"/>
        <a:cs typeface="+mn-cs"/>
      </a:defRPr>
    </a:lvl2pPr>
    <a:lvl3pPr marL="914400" algn="l" rtl="0" fontAlgn="base">
      <a:spcBef>
        <a:spcPct val="0"/>
      </a:spcBef>
      <a:spcAft>
        <a:spcPct val="0"/>
      </a:spcAft>
      <a:defRPr sz="2400" kern="1200">
        <a:solidFill>
          <a:schemeClr val="tx1"/>
        </a:solidFill>
        <a:latin typeface="Arial" charset="0"/>
        <a:ea typeface="ＭＳ Ｐゴシック" pitchFamily="-109" charset="-128"/>
        <a:cs typeface="+mn-cs"/>
      </a:defRPr>
    </a:lvl3pPr>
    <a:lvl4pPr marL="1371600" algn="l" rtl="0" fontAlgn="base">
      <a:spcBef>
        <a:spcPct val="0"/>
      </a:spcBef>
      <a:spcAft>
        <a:spcPct val="0"/>
      </a:spcAft>
      <a:defRPr sz="2400" kern="1200">
        <a:solidFill>
          <a:schemeClr val="tx1"/>
        </a:solidFill>
        <a:latin typeface="Arial" charset="0"/>
        <a:ea typeface="ＭＳ Ｐゴシック" pitchFamily="-109" charset="-128"/>
        <a:cs typeface="+mn-cs"/>
      </a:defRPr>
    </a:lvl4pPr>
    <a:lvl5pPr marL="1828800" algn="l" rtl="0" fontAlgn="base">
      <a:spcBef>
        <a:spcPct val="0"/>
      </a:spcBef>
      <a:spcAft>
        <a:spcPct val="0"/>
      </a:spcAft>
      <a:defRPr sz="2400" kern="1200">
        <a:solidFill>
          <a:schemeClr val="tx1"/>
        </a:solidFill>
        <a:latin typeface="Arial" charset="0"/>
        <a:ea typeface="ＭＳ Ｐゴシック" pitchFamily="-109" charset="-128"/>
        <a:cs typeface="+mn-cs"/>
      </a:defRPr>
    </a:lvl5pPr>
    <a:lvl6pPr marL="2286000" algn="l" defTabSz="914400" rtl="0" eaLnBrk="1" latinLnBrk="0" hangingPunct="1">
      <a:defRPr sz="2400" kern="1200">
        <a:solidFill>
          <a:schemeClr val="tx1"/>
        </a:solidFill>
        <a:latin typeface="Arial" charset="0"/>
        <a:ea typeface="ＭＳ Ｐゴシック" pitchFamily="-109" charset="-128"/>
        <a:cs typeface="+mn-cs"/>
      </a:defRPr>
    </a:lvl6pPr>
    <a:lvl7pPr marL="2743200" algn="l" defTabSz="914400" rtl="0" eaLnBrk="1" latinLnBrk="0" hangingPunct="1">
      <a:defRPr sz="2400" kern="1200">
        <a:solidFill>
          <a:schemeClr val="tx1"/>
        </a:solidFill>
        <a:latin typeface="Arial" charset="0"/>
        <a:ea typeface="ＭＳ Ｐゴシック" pitchFamily="-109" charset="-128"/>
        <a:cs typeface="+mn-cs"/>
      </a:defRPr>
    </a:lvl7pPr>
    <a:lvl8pPr marL="3200400" algn="l" defTabSz="914400" rtl="0" eaLnBrk="1" latinLnBrk="0" hangingPunct="1">
      <a:defRPr sz="2400" kern="1200">
        <a:solidFill>
          <a:schemeClr val="tx1"/>
        </a:solidFill>
        <a:latin typeface="Arial" charset="0"/>
        <a:ea typeface="ＭＳ Ｐゴシック" pitchFamily="-109" charset="-128"/>
        <a:cs typeface="+mn-cs"/>
      </a:defRPr>
    </a:lvl8pPr>
    <a:lvl9pPr marL="3657600" algn="l" defTabSz="914400" rtl="0" eaLnBrk="1" latinLnBrk="0" hangingPunct="1">
      <a:defRPr sz="2400" kern="1200">
        <a:solidFill>
          <a:schemeClr val="tx1"/>
        </a:solidFill>
        <a:latin typeface="Arial" charset="0"/>
        <a:ea typeface="ＭＳ Ｐゴシック" pitchFamily="-10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2B44"/>
    <a:srgbClr val="022B45"/>
    <a:srgbClr val="062A44"/>
    <a:srgbClr val="062E44"/>
    <a:srgbClr val="003366"/>
    <a:srgbClr val="336699"/>
    <a:srgbClr val="99CCFF"/>
    <a:srgbClr val="66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14" d="100"/>
          <a:sy n="114" d="100"/>
        </p:scale>
        <p:origin x="-918" y="-72"/>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000">
                <a:latin typeface="Arial" pitchFamily="-109" charset="0"/>
                <a:cs typeface="ＭＳ Ｐゴシック" pitchFamily="-109"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000"/>
            </a:lvl1pPr>
          </a:lstStyle>
          <a:p>
            <a:fld id="{5CDBFFAE-5240-4088-9366-9FF80C8B6121}" type="datetime1">
              <a:rPr lang="en-US" altLang="en-US"/>
              <a:pPr/>
              <a:t>6/7/2017</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0" hangingPunct="0">
              <a:defRPr sz="800">
                <a:latin typeface="Arial" pitchFamily="-109" charset="0"/>
                <a:cs typeface="ＭＳ Ｐゴシック" pitchFamily="-109"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0" hangingPunct="0">
              <a:defRPr sz="800"/>
            </a:lvl1pPr>
          </a:lstStyle>
          <a:p>
            <a:fld id="{BB777AFD-6C5F-4842-80B0-D294FD8F71C1}" type="slidenum">
              <a:rPr lang="en-US" altLang="en-US"/>
              <a:pPr/>
              <a:t>‹#›</a:t>
            </a:fld>
            <a:endParaRPr lang="en-US" altLang="en-US"/>
          </a:p>
        </p:txBody>
      </p:sp>
    </p:spTree>
    <p:extLst>
      <p:ext uri="{BB962C8B-B14F-4D97-AF65-F5344CB8AC3E}">
        <p14:creationId xmlns:p14="http://schemas.microsoft.com/office/powerpoint/2010/main" val="4547148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pitchFamily="-109" charset="0"/>
                <a:cs typeface="ＭＳ Ｐゴシック" pitchFamily="-109" charset="-128"/>
              </a:defRPr>
            </a:lvl1pPr>
          </a:lstStyle>
          <a:p>
            <a:pPr>
              <a:defRPr/>
            </a:pPr>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pitchFamily="-109" charset="0"/>
                <a:cs typeface="ＭＳ Ｐゴシック" pitchFamily="-109" charset="-128"/>
              </a:defRPr>
            </a:lvl1pPr>
          </a:lstStyle>
          <a:p>
            <a:pPr>
              <a:defRPr/>
            </a:pPr>
            <a:endParaRPr lang="en-US"/>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pitchFamily="-109" charset="0"/>
                <a:cs typeface="ＭＳ Ｐゴシック" pitchFamily="-109" charset="-128"/>
              </a:defRPr>
            </a:lvl1pPr>
          </a:lstStyle>
          <a:p>
            <a:pPr>
              <a:defRPr/>
            </a:pPr>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vl1pPr>
          </a:lstStyle>
          <a:p>
            <a:fld id="{1E872DF4-0546-42F3-80E2-47F30FBF8559}" type="slidenum">
              <a:rPr lang="en-US" altLang="en-US"/>
              <a:pPr/>
              <a:t>‹#›</a:t>
            </a:fld>
            <a:endParaRPr lang="en-US" altLang="en-US"/>
          </a:p>
        </p:txBody>
      </p:sp>
    </p:spTree>
    <p:extLst>
      <p:ext uri="{BB962C8B-B14F-4D97-AF65-F5344CB8AC3E}">
        <p14:creationId xmlns:p14="http://schemas.microsoft.com/office/powerpoint/2010/main" val="104551585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p:cNvSpPr>
          <p:nvPr>
            <p:ph type="sldImg"/>
          </p:nvPr>
        </p:nvSpPr>
        <p:spPr>
          <a:ln/>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itchFamily="-109" charset="-128"/>
            </a:endParaRPr>
          </a:p>
        </p:txBody>
      </p:sp>
      <p:sp>
        <p:nvSpPr>
          <p:cNvPr id="14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109" charset="-128"/>
              </a:defRPr>
            </a:lvl1pPr>
            <a:lvl2pPr marL="37931725" indent="-37474525"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fld id="{5D4575B4-86FD-4575-9BE5-58D74EC68869}" type="slidenum">
              <a:rPr lang="en-US" altLang="en-US" sz="800"/>
              <a:pPr/>
              <a:t>1</a:t>
            </a:fld>
            <a:endParaRPr lang="en-US" altLang="en-US" sz="8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109" charset="-128"/>
              </a:defRPr>
            </a:lvl1pPr>
            <a:lvl2pPr marL="37931725" indent="-37474525"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fld id="{512DFC24-BB39-4E2D-9614-B2A917AACAF2}" type="slidenum">
              <a:rPr lang="en-US" altLang="en-US" sz="1200"/>
              <a:pPr/>
              <a:t>5</a:t>
            </a:fld>
            <a:endParaRPr lang="en-US" altLang="en-US" sz="1200"/>
          </a:p>
        </p:txBody>
      </p:sp>
      <p:sp>
        <p:nvSpPr>
          <p:cNvPr id="17411" name="Slide Image Placeholder 1"/>
          <p:cNvSpPr>
            <a:spLocks noGrp="1" noRot="1" noChangeAspect="1"/>
          </p:cNvSpPr>
          <p:nvPr>
            <p:ph type="sldImg"/>
          </p:nvPr>
        </p:nvSpPr>
        <p:spPr>
          <a:ln/>
        </p:spPr>
      </p:sp>
      <p:sp>
        <p:nvSpPr>
          <p:cNvPr id="17412" name="Notes Placeholder 2"/>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smtClean="0">
              <a:ea typeface="ＭＳ Ｐゴシック" pitchFamily="-109"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109" charset="-128"/>
              </a:defRPr>
            </a:lvl1pPr>
            <a:lvl2pPr marL="37931725" indent="-37474525"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fld id="{CD38C017-72B0-44E3-84DA-5707B630BC64}" type="slidenum">
              <a:rPr lang="en-US" altLang="en-US" sz="1200"/>
              <a:pPr/>
              <a:t>9</a:t>
            </a:fld>
            <a:endParaRPr lang="en-US" altLang="en-US" sz="1200"/>
          </a:p>
        </p:txBody>
      </p:sp>
      <p:sp>
        <p:nvSpPr>
          <p:cNvPr id="19459" name="Slide Image Placeholder 1"/>
          <p:cNvSpPr>
            <a:spLocks noGrp="1" noRot="1" noChangeAspect="1"/>
          </p:cNvSpPr>
          <p:nvPr>
            <p:ph type="sldImg"/>
          </p:nvPr>
        </p:nvSpPr>
        <p:spPr>
          <a:ln/>
        </p:spPr>
      </p:sp>
      <p:sp>
        <p:nvSpPr>
          <p:cNvPr id="19460" name="Notes Placeholder 2"/>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smtClean="0">
              <a:ea typeface="ＭＳ Ｐゴシック" pitchFamily="-109"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4" descr="XBD200302-00063-02.jpg"/>
          <p:cNvPicPr>
            <a:picLocks noChangeAspect="1"/>
          </p:cNvPicPr>
          <p:nvPr userDrawn="1"/>
        </p:nvPicPr>
        <p:blipFill>
          <a:blip r:embed="rId2">
            <a:extLst>
              <a:ext uri="{28A0092B-C50C-407E-A947-70E740481C1C}">
                <a14:useLocalDpi xmlns:a14="http://schemas.microsoft.com/office/drawing/2010/main" val="0"/>
              </a:ext>
            </a:extLst>
          </a:blip>
          <a:srcRect l="3206" t="26352" r="66402" b="1721"/>
          <a:stretch>
            <a:fillRect/>
          </a:stretch>
        </p:blipFill>
        <p:spPr bwMode="auto">
          <a:xfrm>
            <a:off x="0" y="1066800"/>
            <a:ext cx="91440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0" y="1066800"/>
            <a:ext cx="9144000" cy="5791200"/>
          </a:xfrm>
          <a:prstGeom prst="rect">
            <a:avLst/>
          </a:prstGeom>
          <a:solidFill>
            <a:srgbClr val="376092">
              <a:alpha val="90979"/>
            </a:srgbClr>
          </a:solidFill>
          <a:ln w="9525">
            <a:noFill/>
            <a:miter lim="800000"/>
            <a:headEnd/>
            <a:tailEnd/>
          </a:ln>
        </p:spPr>
        <p:txBody>
          <a:bodyPr wrap="none" anchor="ctr"/>
          <a:lstStyle/>
          <a:p>
            <a:pPr algn="ctr">
              <a:defRPr/>
            </a:pPr>
            <a:endParaRPr lang="en-US" sz="1800">
              <a:latin typeface="Arial" pitchFamily="-109" charset="0"/>
            </a:endParaRPr>
          </a:p>
        </p:txBody>
      </p:sp>
      <p:sp>
        <p:nvSpPr>
          <p:cNvPr id="6" name="Rectangle 1031"/>
          <p:cNvSpPr>
            <a:spLocks noChangeArrowheads="1"/>
          </p:cNvSpPr>
          <p:nvPr userDrawn="1"/>
        </p:nvSpPr>
        <p:spPr bwMode="auto">
          <a:xfrm>
            <a:off x="0" y="0"/>
            <a:ext cx="9144000" cy="1066800"/>
          </a:xfrm>
          <a:prstGeom prst="rect">
            <a:avLst/>
          </a:prstGeom>
          <a:solidFill>
            <a:srgbClr val="003366"/>
          </a:solidFill>
          <a:ln w="9525">
            <a:noFill/>
            <a:miter lim="800000"/>
            <a:headEnd/>
            <a:tailEnd/>
          </a:ln>
        </p:spPr>
        <p:txBody>
          <a:bodyPr wrap="none" anchor="ctr"/>
          <a:lstStyle/>
          <a:p>
            <a:pPr eaLnBrk="0" hangingPunct="0">
              <a:defRPr/>
            </a:pPr>
            <a:endParaRPr lang="en-US">
              <a:latin typeface="Arial" pitchFamily="-109" charset="0"/>
            </a:endParaRPr>
          </a:p>
        </p:txBody>
      </p:sp>
      <p:pic>
        <p:nvPicPr>
          <p:cNvPr id="7" name="Picture 7" descr="LBNL_Banner.psd"/>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44450"/>
            <a:ext cx="9144000"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387928" y="2130425"/>
            <a:ext cx="7070271" cy="1470025"/>
          </a:xfrm>
        </p:spPr>
        <p:txBody>
          <a:bodyPr/>
          <a:lstStyle>
            <a:lvl1pPr>
              <a:defRPr>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599" y="3886200"/>
            <a:ext cx="7082971" cy="1752600"/>
          </a:xfrm>
          <a:prstGeom prst="rect">
            <a:avLst/>
          </a:prstGeom>
        </p:spPr>
        <p:txBody>
          <a:bodyPr/>
          <a:lstStyle>
            <a:lvl1pPr marL="0" indent="0" algn="l">
              <a:buNone/>
              <a:defRPr sz="2400" b="1">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4152988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2625" y="1573213"/>
            <a:ext cx="7781925" cy="4368800"/>
          </a:xfrm>
          <a:prstGeom prst="rect">
            <a:avLst/>
          </a:prstGeom>
        </p:spPr>
        <p:txBody>
          <a:bodyPr/>
          <a:lstStyle>
            <a:lvl1pPr>
              <a:spcBef>
                <a:spcPts val="1200"/>
              </a:spcBef>
              <a:defRPr/>
            </a:lvl1pPr>
            <a:lvl2pPr>
              <a:spcBef>
                <a:spcPts val="900"/>
              </a:spcBef>
              <a:buFont typeface="Arial"/>
              <a:buChar char="•"/>
              <a:defRPr/>
            </a:lvl2pPr>
            <a:lvl3pPr marL="458788" indent="-177800">
              <a:spcBef>
                <a:spcPts val="500"/>
              </a:spcBef>
              <a:defRPr/>
            </a:lvl3pPr>
            <a:lvl4pPr marL="687388" indent="-177800">
              <a:spcBef>
                <a:spcPts val="400"/>
              </a:spcBef>
              <a:buSzPct val="50000"/>
              <a:buFont typeface="Arial"/>
              <a:buChar cha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Footer Placeholder 4"/>
          <p:cNvSpPr>
            <a:spLocks noGrp="1"/>
          </p:cNvSpPr>
          <p:nvPr>
            <p:ph type="ftr" sz="quarter" idx="10"/>
          </p:nvPr>
        </p:nvSpPr>
        <p:spPr/>
        <p:txBody>
          <a:bodyPr/>
          <a:lstStyle>
            <a:lvl1pPr>
              <a:defRPr/>
            </a:lvl1pPr>
          </a:lstStyle>
          <a:p>
            <a:r>
              <a:rPr lang="en-US" altLang="en-US"/>
              <a:t>Footer</a:t>
            </a:r>
          </a:p>
        </p:txBody>
      </p:sp>
      <p:sp>
        <p:nvSpPr>
          <p:cNvPr id="5" name="Slide Number Placeholder 5"/>
          <p:cNvSpPr>
            <a:spLocks noGrp="1"/>
          </p:cNvSpPr>
          <p:nvPr>
            <p:ph type="sldNum" sz="quarter" idx="11"/>
          </p:nvPr>
        </p:nvSpPr>
        <p:spPr/>
        <p:txBody>
          <a:bodyPr/>
          <a:lstStyle>
            <a:lvl1pPr>
              <a:defRPr/>
            </a:lvl1pPr>
          </a:lstStyle>
          <a:p>
            <a:fld id="{D1D9E610-605B-4AE8-896F-E0EDCAC3363E}" type="slidenum">
              <a:rPr lang="en-US" altLang="en-US"/>
              <a:pPr/>
              <a:t>‹#›</a:t>
            </a:fld>
            <a:endParaRPr lang="en-US" altLang="en-US"/>
          </a:p>
        </p:txBody>
      </p:sp>
    </p:spTree>
    <p:extLst>
      <p:ext uri="{BB962C8B-B14F-4D97-AF65-F5344CB8AC3E}">
        <p14:creationId xmlns:p14="http://schemas.microsoft.com/office/powerpoint/2010/main" val="4258315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10843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98613"/>
            <a:ext cx="4038600" cy="4525962"/>
          </a:xfrm>
          <a:prstGeom prst="rect">
            <a:avLst/>
          </a:prstGeo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648200" y="1598613"/>
            <a:ext cx="4038600" cy="4525962"/>
          </a:xfrm>
          <a:prstGeom prst="rect">
            <a:avLst/>
          </a:prstGeo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Footer Placeholder 4"/>
          <p:cNvSpPr>
            <a:spLocks noGrp="1"/>
          </p:cNvSpPr>
          <p:nvPr>
            <p:ph type="ftr" sz="quarter" idx="10"/>
          </p:nvPr>
        </p:nvSpPr>
        <p:spPr/>
        <p:txBody>
          <a:bodyPr/>
          <a:lstStyle>
            <a:lvl1pPr>
              <a:defRPr/>
            </a:lvl1pPr>
          </a:lstStyle>
          <a:p>
            <a:r>
              <a:rPr lang="en-US" altLang="en-US"/>
              <a:t>Footer</a:t>
            </a:r>
          </a:p>
        </p:txBody>
      </p:sp>
      <p:sp>
        <p:nvSpPr>
          <p:cNvPr id="6" name="Slide Number Placeholder 5"/>
          <p:cNvSpPr>
            <a:spLocks noGrp="1"/>
          </p:cNvSpPr>
          <p:nvPr>
            <p:ph type="sldNum" sz="quarter" idx="11"/>
          </p:nvPr>
        </p:nvSpPr>
        <p:spPr/>
        <p:txBody>
          <a:bodyPr/>
          <a:lstStyle>
            <a:lvl1pPr>
              <a:defRPr/>
            </a:lvl1pPr>
          </a:lstStyle>
          <a:p>
            <a:fld id="{B88E9C9C-46A6-4AFC-8F9D-5D8F7016198F}" type="slidenum">
              <a:rPr lang="en-US" altLang="en-US"/>
              <a:pPr/>
              <a:t>‹#›</a:t>
            </a:fld>
            <a:endParaRPr lang="en-US" altLang="en-US"/>
          </a:p>
        </p:txBody>
      </p:sp>
    </p:spTree>
    <p:extLst>
      <p:ext uri="{BB962C8B-B14F-4D97-AF65-F5344CB8AC3E}">
        <p14:creationId xmlns:p14="http://schemas.microsoft.com/office/powerpoint/2010/main" val="2664679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000"/>
            </a:lvl1pPr>
            <a:lvl2pPr>
              <a:defRPr sz="20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000"/>
            </a:lvl1pPr>
            <a:lvl2pPr>
              <a:defRPr sz="20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7" name="Footer Placeholder 4"/>
          <p:cNvSpPr>
            <a:spLocks noGrp="1"/>
          </p:cNvSpPr>
          <p:nvPr>
            <p:ph type="ftr" sz="quarter" idx="10"/>
          </p:nvPr>
        </p:nvSpPr>
        <p:spPr/>
        <p:txBody>
          <a:bodyPr/>
          <a:lstStyle>
            <a:lvl1pPr>
              <a:defRPr/>
            </a:lvl1pPr>
          </a:lstStyle>
          <a:p>
            <a:r>
              <a:rPr lang="en-US" altLang="en-US"/>
              <a:t>Footer</a:t>
            </a:r>
          </a:p>
        </p:txBody>
      </p:sp>
      <p:sp>
        <p:nvSpPr>
          <p:cNvPr id="8" name="Slide Number Placeholder 5"/>
          <p:cNvSpPr>
            <a:spLocks noGrp="1"/>
          </p:cNvSpPr>
          <p:nvPr>
            <p:ph type="sldNum" sz="quarter" idx="11"/>
          </p:nvPr>
        </p:nvSpPr>
        <p:spPr/>
        <p:txBody>
          <a:bodyPr/>
          <a:lstStyle>
            <a:lvl1pPr>
              <a:defRPr/>
            </a:lvl1pPr>
          </a:lstStyle>
          <a:p>
            <a:fld id="{AB1B88DD-0031-4E33-8F05-5D7B923D60E9}" type="slidenum">
              <a:rPr lang="en-US" altLang="en-US"/>
              <a:pPr/>
              <a:t>‹#›</a:t>
            </a:fld>
            <a:endParaRPr lang="en-US" altLang="en-US"/>
          </a:p>
        </p:txBody>
      </p:sp>
    </p:spTree>
    <p:extLst>
      <p:ext uri="{BB962C8B-B14F-4D97-AF65-F5344CB8AC3E}">
        <p14:creationId xmlns:p14="http://schemas.microsoft.com/office/powerpoint/2010/main" val="2574253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r>
              <a:rPr lang="en-US" altLang="en-US"/>
              <a:t>Footer</a:t>
            </a:r>
          </a:p>
        </p:txBody>
      </p:sp>
      <p:sp>
        <p:nvSpPr>
          <p:cNvPr id="4" name="Slide Number Placeholder 5"/>
          <p:cNvSpPr>
            <a:spLocks noGrp="1"/>
          </p:cNvSpPr>
          <p:nvPr>
            <p:ph type="sldNum" sz="quarter" idx="11"/>
          </p:nvPr>
        </p:nvSpPr>
        <p:spPr/>
        <p:txBody>
          <a:bodyPr/>
          <a:lstStyle>
            <a:lvl1pPr>
              <a:defRPr/>
            </a:lvl1pPr>
          </a:lstStyle>
          <a:p>
            <a:fld id="{D2CFAF1F-F4C8-4A6D-B300-1EA5C204EAB8}" type="slidenum">
              <a:rPr lang="en-US" altLang="en-US"/>
              <a:pPr/>
              <a:t>‹#›</a:t>
            </a:fld>
            <a:endParaRPr lang="en-US" altLang="en-US"/>
          </a:p>
        </p:txBody>
      </p:sp>
    </p:spTree>
    <p:extLst>
      <p:ext uri="{BB962C8B-B14F-4D97-AF65-F5344CB8AC3E}">
        <p14:creationId xmlns:p14="http://schemas.microsoft.com/office/powerpoint/2010/main" val="3313467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2073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ltLang="en-US"/>
              <a:t>Footer</a:t>
            </a:r>
          </a:p>
        </p:txBody>
      </p:sp>
      <p:sp>
        <p:nvSpPr>
          <p:cNvPr id="6" name="Slide Number Placeholder 5"/>
          <p:cNvSpPr>
            <a:spLocks noGrp="1"/>
          </p:cNvSpPr>
          <p:nvPr>
            <p:ph type="sldNum" sz="quarter" idx="11"/>
          </p:nvPr>
        </p:nvSpPr>
        <p:spPr/>
        <p:txBody>
          <a:bodyPr/>
          <a:lstStyle>
            <a:lvl1pPr>
              <a:defRPr/>
            </a:lvl1pPr>
          </a:lstStyle>
          <a:p>
            <a:fld id="{CC667C01-A7AD-42F8-8533-7A8AF48C96DA}" type="slidenum">
              <a:rPr lang="en-US" altLang="en-US"/>
              <a:pPr/>
              <a:t>‹#›</a:t>
            </a:fld>
            <a:endParaRPr lang="en-US" altLang="en-US"/>
          </a:p>
        </p:txBody>
      </p:sp>
    </p:spTree>
    <p:extLst>
      <p:ext uri="{BB962C8B-B14F-4D97-AF65-F5344CB8AC3E}">
        <p14:creationId xmlns:p14="http://schemas.microsoft.com/office/powerpoint/2010/main" val="3779582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ltLang="en-US"/>
              <a:t>Footer</a:t>
            </a:r>
          </a:p>
        </p:txBody>
      </p:sp>
      <p:sp>
        <p:nvSpPr>
          <p:cNvPr id="6" name="Slide Number Placeholder 5"/>
          <p:cNvSpPr>
            <a:spLocks noGrp="1"/>
          </p:cNvSpPr>
          <p:nvPr>
            <p:ph type="sldNum" sz="quarter" idx="11"/>
          </p:nvPr>
        </p:nvSpPr>
        <p:spPr/>
        <p:txBody>
          <a:bodyPr/>
          <a:lstStyle>
            <a:lvl1pPr>
              <a:defRPr/>
            </a:lvl1pPr>
          </a:lstStyle>
          <a:p>
            <a:fld id="{94B55818-D438-42E3-9C31-8A26C18F1BA3}" type="slidenum">
              <a:rPr lang="en-US" altLang="en-US"/>
              <a:pPr/>
              <a:t>‹#›</a:t>
            </a:fld>
            <a:endParaRPr lang="en-US" altLang="en-US"/>
          </a:p>
        </p:txBody>
      </p:sp>
    </p:spTree>
    <p:extLst>
      <p:ext uri="{BB962C8B-B14F-4D97-AF65-F5344CB8AC3E}">
        <p14:creationId xmlns:p14="http://schemas.microsoft.com/office/powerpoint/2010/main" val="478215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82625" y="260350"/>
            <a:ext cx="77819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cxnSp>
        <p:nvCxnSpPr>
          <p:cNvPr id="22" name="Straight Connector 21"/>
          <p:cNvCxnSpPr/>
          <p:nvPr/>
        </p:nvCxnSpPr>
        <p:spPr>
          <a:xfrm>
            <a:off x="0" y="6043613"/>
            <a:ext cx="9144000" cy="1587"/>
          </a:xfrm>
          <a:prstGeom prst="line">
            <a:avLst/>
          </a:prstGeom>
          <a:ln w="6350" cap="flat" cmpd="sng" algn="ctr">
            <a:solidFill>
              <a:schemeClr val="tx2">
                <a:lumMod val="75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28" name="Picture 7" descr="LBNL_small_logo.psd"/>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8347075" y="6242050"/>
            <a:ext cx="56832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3"/>
          </p:nvPr>
        </p:nvSpPr>
        <p:spPr>
          <a:xfrm>
            <a:off x="592138" y="6356350"/>
            <a:ext cx="2895600" cy="365125"/>
          </a:xfrm>
          <a:prstGeom prst="rect">
            <a:avLst/>
          </a:prstGeom>
        </p:spPr>
        <p:txBody>
          <a:bodyPr vert="horz" wrap="square" lIns="91440" tIns="45720" rIns="91440" bIns="45720" numCol="1" anchor="ctr" anchorCtr="0" compatLnSpc="1">
            <a:prstTxWarp prst="textNoShape">
              <a:avLst/>
            </a:prstTxWarp>
          </a:bodyPr>
          <a:lstStyle>
            <a:lvl1pPr eaLnBrk="0" hangingPunct="0">
              <a:defRPr sz="600">
                <a:solidFill>
                  <a:srgbClr val="898989"/>
                </a:solidFill>
              </a:defRPr>
            </a:lvl1pPr>
          </a:lstStyle>
          <a:p>
            <a:r>
              <a:rPr lang="en-US" altLang="en-US"/>
              <a:t>Footer</a:t>
            </a:r>
          </a:p>
        </p:txBody>
      </p:sp>
      <p:sp>
        <p:nvSpPr>
          <p:cNvPr id="6" name="Slide Number Placeholder 5"/>
          <p:cNvSpPr>
            <a:spLocks noGrp="1"/>
          </p:cNvSpPr>
          <p:nvPr>
            <p:ph type="sldNum" sz="quarter" idx="4"/>
          </p:nvPr>
        </p:nvSpPr>
        <p:spPr>
          <a:xfrm>
            <a:off x="3505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ctr" eaLnBrk="0" hangingPunct="0">
              <a:defRPr sz="600">
                <a:solidFill>
                  <a:srgbClr val="898989"/>
                </a:solidFill>
              </a:defRPr>
            </a:lvl1pPr>
          </a:lstStyle>
          <a:p>
            <a:fld id="{FECC05E6-7D81-4329-A597-0B42866206C1}"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05" r:id="rId1"/>
    <p:sldLayoutId id="2147483699" r:id="rId2"/>
    <p:sldLayoutId id="2147483706" r:id="rId3"/>
    <p:sldLayoutId id="2147483700" r:id="rId4"/>
    <p:sldLayoutId id="2147483701" r:id="rId5"/>
    <p:sldLayoutId id="2147483702" r:id="rId6"/>
    <p:sldLayoutId id="2147483707" r:id="rId7"/>
    <p:sldLayoutId id="2147483703" r:id="rId8"/>
    <p:sldLayoutId id="2147483704" r:id="rId9"/>
  </p:sldLayoutIdLst>
  <p:hf hdr="0" dt="0"/>
  <p:txStyles>
    <p:titleStyle>
      <a:lvl1pPr algn="l" rtl="0" eaLnBrk="1" fontAlgn="base" hangingPunct="1">
        <a:spcBef>
          <a:spcPct val="0"/>
        </a:spcBef>
        <a:spcAft>
          <a:spcPct val="0"/>
        </a:spcAft>
        <a:defRPr sz="3200" b="1">
          <a:solidFill>
            <a:srgbClr val="003366"/>
          </a:solidFill>
          <a:latin typeface="+mj-lt"/>
          <a:ea typeface="+mj-ea"/>
          <a:cs typeface="+mj-cs"/>
        </a:defRPr>
      </a:lvl1pPr>
      <a:lvl2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9pPr>
    </p:titleStyle>
    <p:bodyStyle>
      <a:lvl1pPr marL="342900" indent="-342900" algn="l" rtl="0" eaLnBrk="1" fontAlgn="base" hangingPunct="1">
        <a:spcBef>
          <a:spcPts val="900"/>
        </a:spcBef>
        <a:spcAft>
          <a:spcPct val="0"/>
        </a:spcAft>
        <a:defRPr sz="2400">
          <a:solidFill>
            <a:srgbClr val="003366"/>
          </a:solidFill>
          <a:latin typeface="+mn-lt"/>
          <a:ea typeface="+mn-ea"/>
          <a:cs typeface="+mn-cs"/>
        </a:defRPr>
      </a:lvl1pPr>
      <a:lvl2pPr marL="288925" indent="-227013" algn="l" rtl="0" eaLnBrk="1" fontAlgn="base" hangingPunct="1">
        <a:spcBef>
          <a:spcPts val="500"/>
        </a:spcBef>
        <a:spcAft>
          <a:spcPct val="0"/>
        </a:spcAft>
        <a:buSzPct val="85000"/>
        <a:buChar char="–"/>
        <a:defRPr sz="2400">
          <a:solidFill>
            <a:srgbClr val="003366"/>
          </a:solidFill>
          <a:latin typeface="+mn-lt"/>
          <a:ea typeface="+mn-ea"/>
        </a:defRPr>
      </a:lvl2pPr>
      <a:lvl3pPr marL="573088" indent="-117475" algn="l" rtl="0" eaLnBrk="1" fontAlgn="base" hangingPunct="1">
        <a:spcBef>
          <a:spcPts val="400"/>
        </a:spcBef>
        <a:spcAft>
          <a:spcPct val="0"/>
        </a:spcAft>
        <a:buSzPct val="75000"/>
        <a:buFont typeface="Lucida Grande" pitchFamily="-109" charset="0"/>
        <a:buChar char="–"/>
        <a:defRPr sz="2400">
          <a:solidFill>
            <a:srgbClr val="003366"/>
          </a:solidFill>
          <a:latin typeface="+mn-lt"/>
          <a:ea typeface="+mn-ea"/>
        </a:defRPr>
      </a:lvl3pPr>
      <a:lvl4pPr marL="909638" indent="-227013" algn="l" rtl="0" eaLnBrk="1" fontAlgn="base" hangingPunct="1">
        <a:spcBef>
          <a:spcPct val="20000"/>
        </a:spcBef>
        <a:spcAft>
          <a:spcPct val="0"/>
        </a:spcAft>
        <a:buSzPct val="75000"/>
        <a:buFont typeface="Lucida Grande" pitchFamily="-109" charset="0"/>
        <a:buChar char="–"/>
        <a:defRPr sz="2400">
          <a:solidFill>
            <a:srgbClr val="003366"/>
          </a:solidFill>
          <a:latin typeface="+mn-lt"/>
          <a:ea typeface="+mn-ea"/>
        </a:defRPr>
      </a:lvl4pPr>
      <a:lvl5pPr marL="1146175" indent="-236538" algn="l" rtl="0" eaLnBrk="1" fontAlgn="base" hangingPunct="1">
        <a:spcBef>
          <a:spcPct val="20000"/>
        </a:spcBef>
        <a:spcAft>
          <a:spcPct val="0"/>
        </a:spcAft>
        <a:buChar char="»"/>
        <a:defRPr sz="2400">
          <a:solidFill>
            <a:srgbClr val="003366"/>
          </a:solidFill>
          <a:latin typeface="+mn-lt"/>
          <a:ea typeface="+mn-ea"/>
        </a:defRPr>
      </a:lvl5pPr>
      <a:lvl6pPr marL="2514600" indent="-228600" algn="l" rtl="0" eaLnBrk="1" fontAlgn="base" hangingPunct="1">
        <a:spcBef>
          <a:spcPct val="20000"/>
        </a:spcBef>
        <a:spcAft>
          <a:spcPct val="0"/>
        </a:spcAft>
        <a:buChar char="»"/>
        <a:defRPr sz="2000">
          <a:solidFill>
            <a:srgbClr val="2C5993"/>
          </a:solidFill>
          <a:latin typeface="+mn-lt"/>
          <a:ea typeface="+mn-ea"/>
        </a:defRPr>
      </a:lvl6pPr>
      <a:lvl7pPr marL="2971800" indent="-228600" algn="l" rtl="0" eaLnBrk="1" fontAlgn="base" hangingPunct="1">
        <a:spcBef>
          <a:spcPct val="20000"/>
        </a:spcBef>
        <a:spcAft>
          <a:spcPct val="0"/>
        </a:spcAft>
        <a:buChar char="»"/>
        <a:defRPr sz="2000">
          <a:solidFill>
            <a:srgbClr val="2C5993"/>
          </a:solidFill>
          <a:latin typeface="+mn-lt"/>
          <a:ea typeface="+mn-ea"/>
        </a:defRPr>
      </a:lvl7pPr>
      <a:lvl8pPr marL="3429000" indent="-228600" algn="l" rtl="0" eaLnBrk="1" fontAlgn="base" hangingPunct="1">
        <a:spcBef>
          <a:spcPct val="20000"/>
        </a:spcBef>
        <a:spcAft>
          <a:spcPct val="0"/>
        </a:spcAft>
        <a:buChar char="»"/>
        <a:defRPr sz="2000">
          <a:solidFill>
            <a:srgbClr val="2C5993"/>
          </a:solidFill>
          <a:latin typeface="+mn-lt"/>
          <a:ea typeface="+mn-ea"/>
        </a:defRPr>
      </a:lvl8pPr>
      <a:lvl9pPr marL="3886200" indent="-228600" algn="l" rtl="0" eaLnBrk="1" fontAlgn="base" hangingPunct="1">
        <a:spcBef>
          <a:spcPct val="20000"/>
        </a:spcBef>
        <a:spcAft>
          <a:spcPct val="0"/>
        </a:spcAft>
        <a:buChar char="»"/>
        <a:defRPr sz="2000">
          <a:solidFill>
            <a:srgbClr val="2C5993"/>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nergy.gov/cio/guidance/records-management/disposition-schedule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ecfr.gov/cgi-bin/text-idx?SID=98bfe9ba70e8beb8a7c3e8e6e2a9b367&amp;mc=true&amp;node=se36.3.1230_112&amp;rgn=div8"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lbl.service-now.com/lbl/service_description.do?sysparm_svcdescid=376dc7ebdb52a60087de72840f96193d" TargetMode="External"/><Relationship Id="rId2" Type="http://schemas.openxmlformats.org/officeDocument/2006/relationships/hyperlink" Target="https://commons.lbl.gov/display/aro/Records+Transfer+Procedur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aro@lbl.gov" TargetMode="External"/><Relationship Id="rId2" Type="http://schemas.openxmlformats.org/officeDocument/2006/relationships/hyperlink" Target="https://commons.lbl.gov/display/aro/Records+Transfer+For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s://lbl.service-now.com/lbl/service_description.do?sysparm_svcdescid=376dc7ebdb52a60087de72840f96193d"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lbl.service-now.com/lbl/service_description.do?sysparm_svcdescid=376dc7ebdb52a60087de72840f96193d" TargetMode="External"/><Relationship Id="rId2" Type="http://schemas.openxmlformats.org/officeDocument/2006/relationships/hyperlink" Target="mailto:aro@lbl.gov" TargetMode="External"/><Relationship Id="rId1" Type="http://schemas.openxmlformats.org/officeDocument/2006/relationships/slideLayout" Target="../slideLayouts/slideLayout2.xml"/><Relationship Id="rId6" Type="http://schemas.openxmlformats.org/officeDocument/2006/relationships/hyperlink" Target="mailto:SRoss@lbl.gov" TargetMode="External"/><Relationship Id="rId5" Type="http://schemas.openxmlformats.org/officeDocument/2006/relationships/hyperlink" Target="mailto:BARanelletti@lbl.gov" TargetMode="External"/><Relationship Id="rId4" Type="http://schemas.openxmlformats.org/officeDocument/2006/relationships/hyperlink" Target="mailto:KCNelson@lbl.gov"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energy.gov/cio/office-chief-information-officer/services/guidance/records-management" TargetMode="External"/><Relationship Id="rId2" Type="http://schemas.openxmlformats.org/officeDocument/2006/relationships/hyperlink" Target="https://commons.lbl.gov/display/aro/Archives+and+Records" TargetMode="External"/><Relationship Id="rId1" Type="http://schemas.openxmlformats.org/officeDocument/2006/relationships/slideLayout" Target="../slideLayouts/slideLayout2.xml"/><Relationship Id="rId4" Type="http://schemas.openxmlformats.org/officeDocument/2006/relationships/hyperlink" Target="https://www.archives.gov/"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commons.lbl.gov/display/aro/Managing+Electronic+Records+at+Lawrence+Berkeley+National+Laboratory"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directives.doe.gov/directives-documents/200-series/0243.1-BOrder-b-admchg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commons.lbl.gov/display/rpm2/Archives+and+Records+Management+Policy" TargetMode="External"/><Relationship Id="rId5" Type="http://schemas.openxmlformats.org/officeDocument/2006/relationships/hyperlink" Target="http://www.ucop.edu/laboratory-management/contracts/lbnl/index.html" TargetMode="External"/><Relationship Id="rId4" Type="http://schemas.openxmlformats.org/officeDocument/2006/relationships/hyperlink" Target="http://www.ecfr.gov/cgi-bin/text-idx?SID=af3fa963dfebf5ae0474d170e4427d67&amp;tpl=/ecfrbrowse/Title36/36CXIIsubchapB.tpl"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1D4980"/>
        </a:solidFill>
        <a:effectLst/>
      </p:bgPr>
    </p:bg>
    <p:spTree>
      <p:nvGrpSpPr>
        <p:cNvPr id="1" name=""/>
        <p:cNvGrpSpPr/>
        <p:nvPr/>
      </p:nvGrpSpPr>
      <p:grpSpPr>
        <a:xfrm>
          <a:off x="0" y="0"/>
          <a:ext cx="0" cy="0"/>
          <a:chOff x="0" y="0"/>
          <a:chExt cx="0" cy="0"/>
        </a:xfrm>
      </p:grpSpPr>
      <p:sp>
        <p:nvSpPr>
          <p:cNvPr id="13314" name="Process 11"/>
          <p:cNvSpPr>
            <a:spLocks noChangeArrowheads="1"/>
          </p:cNvSpPr>
          <p:nvPr/>
        </p:nvSpPr>
        <p:spPr bwMode="auto">
          <a:xfrm>
            <a:off x="3513138" y="2024063"/>
            <a:ext cx="2219325" cy="1870075"/>
          </a:xfrm>
          <a:prstGeom prst="flowChartProcess">
            <a:avLst/>
          </a:prstGeom>
          <a:solidFill>
            <a:srgbClr val="003366"/>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Arial" charset="0"/>
                <a:ea typeface="ＭＳ Ｐゴシック" pitchFamily="-109" charset="-128"/>
              </a:defRPr>
            </a:lvl1pPr>
            <a:lvl2pPr marL="37931725" indent="-37474525"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endParaRPr lang="en-US" altLang="en-US"/>
          </a:p>
        </p:txBody>
      </p:sp>
      <p:grpSp>
        <p:nvGrpSpPr>
          <p:cNvPr id="13315" name="Group 6"/>
          <p:cNvGrpSpPr>
            <a:grpSpLocks/>
          </p:cNvGrpSpPr>
          <p:nvPr/>
        </p:nvGrpSpPr>
        <p:grpSpPr bwMode="auto">
          <a:xfrm>
            <a:off x="1471613" y="4475163"/>
            <a:ext cx="6483350" cy="704850"/>
            <a:chOff x="1471421" y="4474633"/>
            <a:chExt cx="6483360" cy="703987"/>
          </a:xfrm>
        </p:grpSpPr>
        <p:pic>
          <p:nvPicPr>
            <p:cNvPr id="13317" name="Picture 5" descr="New_DOE_Logo_White_060208.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71421" y="4485746"/>
              <a:ext cx="26924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8" name="Group 5"/>
            <p:cNvGrpSpPr>
              <a:grpSpLocks/>
            </p:cNvGrpSpPr>
            <p:nvPr/>
          </p:nvGrpSpPr>
          <p:grpSpPr bwMode="auto">
            <a:xfrm>
              <a:off x="4649595" y="4474633"/>
              <a:ext cx="3305186" cy="703987"/>
              <a:chOff x="4971328" y="4203700"/>
              <a:chExt cx="3305186" cy="703987"/>
            </a:xfrm>
          </p:grpSpPr>
          <p:pic>
            <p:nvPicPr>
              <p:cNvPr id="13319" name="Picture 4" descr="UClogo_rev.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71328" y="4207599"/>
                <a:ext cx="70009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0" name="TextBox 4"/>
              <p:cNvSpPr txBox="1">
                <a:spLocks noChangeArrowheads="1"/>
              </p:cNvSpPr>
              <p:nvPr/>
            </p:nvSpPr>
            <p:spPr bwMode="auto">
              <a:xfrm>
                <a:off x="5774610" y="4203700"/>
                <a:ext cx="2501904" cy="70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Arial" charset="0"/>
                    <a:ea typeface="ＭＳ Ｐゴシック" pitchFamily="-109" charset="-128"/>
                  </a:defRPr>
                </a:lvl1pPr>
                <a:lvl2pPr marL="37931725" indent="-37474525" defTabSz="457200"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pPr eaLnBrk="1" hangingPunct="1"/>
                <a:r>
                  <a:rPr lang="en-US" altLang="en-US" sz="2000">
                    <a:solidFill>
                      <a:schemeClr val="bg1"/>
                    </a:solidFill>
                    <a:latin typeface="Arial Black" pitchFamily="-109" charset="0"/>
                  </a:rPr>
                  <a:t>UNIVERSITY OF</a:t>
                </a:r>
              </a:p>
              <a:p>
                <a:pPr eaLnBrk="1" hangingPunct="1"/>
                <a:r>
                  <a:rPr lang="en-US" altLang="en-US" sz="2000">
                    <a:solidFill>
                      <a:schemeClr val="bg1"/>
                    </a:solidFill>
                    <a:latin typeface="Arial Black" pitchFamily="-109" charset="0"/>
                  </a:rPr>
                  <a:t>CALIFORNIA</a:t>
                </a:r>
              </a:p>
            </p:txBody>
          </p:sp>
        </p:grpSp>
      </p:grpSp>
      <p:pic>
        <p:nvPicPr>
          <p:cNvPr id="13316" name="Picture 13" descr="LBNL_Logo_white.psd"/>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06788" y="1998663"/>
            <a:ext cx="2247900"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archive records?</a:t>
            </a:r>
            <a:endParaRPr lang="en-US" dirty="0"/>
          </a:p>
        </p:txBody>
      </p:sp>
      <p:sp>
        <p:nvSpPr>
          <p:cNvPr id="3" name="Content Placeholder 2"/>
          <p:cNvSpPr>
            <a:spLocks noGrp="1"/>
          </p:cNvSpPr>
          <p:nvPr>
            <p:ph idx="1"/>
          </p:nvPr>
        </p:nvSpPr>
        <p:spPr/>
        <p:txBody>
          <a:bodyPr/>
          <a:lstStyle/>
          <a:p>
            <a:r>
              <a:rPr lang="en-US" b="1" dirty="0"/>
              <a:t>We need to:</a:t>
            </a:r>
          </a:p>
          <a:p>
            <a:pPr>
              <a:buFont typeface="Arial" panose="020B0604020202020204" pitchFamily="34" charset="0"/>
              <a:buChar char="•"/>
            </a:pPr>
            <a:r>
              <a:rPr lang="en-US" dirty="0" smtClean="0"/>
              <a:t>Protect </a:t>
            </a:r>
            <a:r>
              <a:rPr lang="en-US" dirty="0"/>
              <a:t>the </a:t>
            </a:r>
            <a:r>
              <a:rPr lang="en-US" dirty="0" smtClean="0"/>
              <a:t>Lab </a:t>
            </a:r>
            <a:r>
              <a:rPr lang="en-US" dirty="0"/>
              <a:t>in the event of litigation and audits</a:t>
            </a:r>
          </a:p>
          <a:p>
            <a:pPr>
              <a:buFont typeface="Arial" panose="020B0604020202020204" pitchFamily="34" charset="0"/>
              <a:buChar char="•"/>
            </a:pPr>
            <a:r>
              <a:rPr lang="en-US" dirty="0" smtClean="0"/>
              <a:t>Preserve environmental and safety information</a:t>
            </a:r>
          </a:p>
          <a:p>
            <a:pPr>
              <a:buFont typeface="Arial" panose="020B0604020202020204" pitchFamily="34" charset="0"/>
              <a:buChar char="•"/>
            </a:pPr>
            <a:r>
              <a:rPr lang="en-US" dirty="0" smtClean="0"/>
              <a:t>Document </a:t>
            </a:r>
            <a:r>
              <a:rPr lang="en-US" dirty="0"/>
              <a:t>the development of </a:t>
            </a:r>
            <a:r>
              <a:rPr lang="en-US" dirty="0" smtClean="0"/>
              <a:t>research projects</a:t>
            </a:r>
          </a:p>
          <a:p>
            <a:pPr>
              <a:buFont typeface="Arial" panose="020B0604020202020204" pitchFamily="34" charset="0"/>
              <a:buChar char="•"/>
            </a:pPr>
            <a:r>
              <a:rPr lang="en-US" dirty="0" smtClean="0"/>
              <a:t>Maintain significant records for future researchers and historians</a:t>
            </a:r>
            <a:endParaRPr lang="en-US" dirty="0"/>
          </a:p>
          <a:p>
            <a:endParaRPr lang="en-US" dirty="0"/>
          </a:p>
          <a:p>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10</a:t>
            </a:fld>
            <a:endParaRPr lang="en-US" altLang="en-US"/>
          </a:p>
        </p:txBody>
      </p:sp>
    </p:spTree>
    <p:extLst>
      <p:ext uri="{BB962C8B-B14F-4D97-AF65-F5344CB8AC3E}">
        <p14:creationId xmlns:p14="http://schemas.microsoft.com/office/powerpoint/2010/main" val="3002090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Records Management Lifecycle</a:t>
            </a:r>
            <a:endParaRPr lang="en-US" dirty="0"/>
          </a:p>
        </p:txBody>
      </p:sp>
      <p:sp>
        <p:nvSpPr>
          <p:cNvPr id="3" name="Content Placeholder 2"/>
          <p:cNvSpPr>
            <a:spLocks noGrp="1"/>
          </p:cNvSpPr>
          <p:nvPr>
            <p:ph idx="1"/>
          </p:nvPr>
        </p:nvSpPr>
        <p:spPr/>
        <p:txBody>
          <a:bodyPr/>
          <a:lstStyle/>
          <a:p>
            <a:pPr fontAlgn="auto"/>
            <a:r>
              <a:rPr lang="en-US" sz="1800" b="1" dirty="0"/>
              <a:t>Creation</a:t>
            </a:r>
            <a:r>
              <a:rPr lang="en-US" sz="1800" dirty="0"/>
              <a:t> - you receive or create a </a:t>
            </a:r>
            <a:r>
              <a:rPr lang="en-US" sz="1800" dirty="0" smtClean="0"/>
              <a:t>record.</a:t>
            </a:r>
            <a:endParaRPr lang="en-US" sz="1800" dirty="0"/>
          </a:p>
          <a:p>
            <a:pPr fontAlgn="auto"/>
            <a:r>
              <a:rPr lang="en-US" sz="1800" b="1" dirty="0"/>
              <a:t>Maintenance</a:t>
            </a:r>
            <a:r>
              <a:rPr lang="en-US" sz="1800" dirty="0"/>
              <a:t> - a record is active when it is either in use, </a:t>
            </a:r>
            <a:r>
              <a:rPr lang="en-US" sz="1800" dirty="0" smtClean="0"/>
              <a:t>or being </a:t>
            </a:r>
            <a:r>
              <a:rPr lang="en-US" sz="1800" dirty="0"/>
              <a:t>amended, or </a:t>
            </a:r>
            <a:r>
              <a:rPr lang="en-US" sz="1800" dirty="0" smtClean="0"/>
              <a:t>revised. </a:t>
            </a:r>
            <a:r>
              <a:rPr lang="en-US" sz="1800" dirty="0"/>
              <a:t>We maintain records because they are essential for business, </a:t>
            </a:r>
            <a:r>
              <a:rPr lang="en-US" sz="1800" dirty="0" smtClean="0"/>
              <a:t>legal</a:t>
            </a:r>
            <a:r>
              <a:rPr lang="en-US" sz="1800" dirty="0"/>
              <a:t>, scientific research, safety, </a:t>
            </a:r>
            <a:r>
              <a:rPr lang="en-US" sz="1800" dirty="0" smtClean="0"/>
              <a:t>or </a:t>
            </a:r>
            <a:r>
              <a:rPr lang="en-US" sz="1800" dirty="0"/>
              <a:t>other purposes.  To maintain a record’s usefulness, </a:t>
            </a:r>
            <a:r>
              <a:rPr lang="en-US" sz="1800" dirty="0" smtClean="0"/>
              <a:t>it needs to be easily </a:t>
            </a:r>
            <a:r>
              <a:rPr lang="en-US" sz="1800" dirty="0"/>
              <a:t>identifiable and retrievable.</a:t>
            </a:r>
          </a:p>
          <a:p>
            <a:pPr fontAlgn="auto"/>
            <a:r>
              <a:rPr lang="en-US" sz="1800" b="1" dirty="0"/>
              <a:t>Retirement</a:t>
            </a:r>
            <a:r>
              <a:rPr lang="en-US" sz="1800" dirty="0"/>
              <a:t> – when a record is no longer needed for its initial use, it becomes inactive.  At this point, a record is retained for a predetermined length of time according to the DOE </a:t>
            </a:r>
            <a:r>
              <a:rPr lang="en-US" sz="1800" dirty="0" smtClean="0"/>
              <a:t>disposition </a:t>
            </a:r>
            <a:r>
              <a:rPr lang="en-US" sz="1800" dirty="0"/>
              <a:t>schedules</a:t>
            </a:r>
            <a:r>
              <a:rPr lang="en-US" sz="1800" dirty="0" smtClean="0"/>
              <a:t>. Paper records are stored at the Federal Records Center in San Bruno.</a:t>
            </a:r>
            <a:endParaRPr lang="en-US" sz="1800" dirty="0"/>
          </a:p>
          <a:p>
            <a:r>
              <a:rPr lang="en-US" sz="1800" b="1" dirty="0"/>
              <a:t>Disposition</a:t>
            </a:r>
            <a:r>
              <a:rPr lang="en-US" sz="1800" dirty="0"/>
              <a:t> – when the retention period is finished, the record will either be </a:t>
            </a:r>
            <a:r>
              <a:rPr lang="en-US" sz="1800" dirty="0" smtClean="0"/>
              <a:t>destroyed (unless under a legal hold), </a:t>
            </a:r>
            <a:r>
              <a:rPr lang="en-US" sz="1800" dirty="0"/>
              <a:t>or transferred to the National Archives for permanent </a:t>
            </a:r>
            <a:r>
              <a:rPr lang="en-US" sz="1800" dirty="0" smtClean="0"/>
              <a:t>retention.</a:t>
            </a:r>
            <a:endParaRPr lang="en-US" sz="1800" dirty="0"/>
          </a:p>
        </p:txBody>
      </p:sp>
      <p:sp>
        <p:nvSpPr>
          <p:cNvPr id="6" name="Footer Placeholder 5"/>
          <p:cNvSpPr>
            <a:spLocks noGrp="1"/>
          </p:cNvSpPr>
          <p:nvPr>
            <p:ph type="ftr" sz="quarter" idx="10"/>
          </p:nvPr>
        </p:nvSpPr>
        <p:spPr/>
        <p:txBody>
          <a:bodyPr/>
          <a:lstStyle>
            <a:lvl1pPr eaLnBrk="0" hangingPunct="0">
              <a:defRPr sz="2400">
                <a:solidFill>
                  <a:schemeClr val="tx1"/>
                </a:solidFill>
                <a:latin typeface="Arial" charset="0"/>
                <a:ea typeface="ＭＳ Ｐゴシック" pitchFamily="-109" charset="-128"/>
              </a:defRPr>
            </a:lvl1pPr>
            <a:lvl2pPr marL="37931725" indent="-37474525"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r>
              <a:rPr lang="en-US" altLang="en-US" sz="600">
                <a:solidFill>
                  <a:srgbClr val="898989"/>
                </a:solidFill>
              </a:rPr>
              <a:t>Footer</a:t>
            </a:r>
          </a:p>
        </p:txBody>
      </p:sp>
      <p:sp>
        <p:nvSpPr>
          <p:cNvPr id="5" name="Slide Number Placeholder 4"/>
          <p:cNvSpPr>
            <a:spLocks noGrp="1"/>
          </p:cNvSpPr>
          <p:nvPr>
            <p:ph type="sldNum" sz="quarter" idx="11"/>
          </p:nvPr>
        </p:nvSpPr>
        <p:spPr/>
        <p:txBody>
          <a:bodyPr/>
          <a:lstStyle>
            <a:lvl1pPr eaLnBrk="0" hangingPunct="0">
              <a:defRPr sz="2400">
                <a:solidFill>
                  <a:schemeClr val="tx1"/>
                </a:solidFill>
                <a:latin typeface="Arial" charset="0"/>
                <a:ea typeface="ＭＳ Ｐゴシック" pitchFamily="-109" charset="-128"/>
              </a:defRPr>
            </a:lvl1pPr>
            <a:lvl2pPr marL="37931725" indent="-37474525"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fld id="{172ECD45-C90D-416E-8692-0232FC09FBD7}" type="slidenum">
              <a:rPr lang="en-US" altLang="en-US" sz="600">
                <a:solidFill>
                  <a:srgbClr val="898989"/>
                </a:solidFill>
              </a:rPr>
              <a:pPr/>
              <a:t>11</a:t>
            </a:fld>
            <a:endParaRPr lang="en-US" altLang="en-US" sz="600">
              <a:solidFill>
                <a:srgbClr val="89898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Records Liaison Officers</a:t>
            </a:r>
            <a:endParaRPr lang="en-US" dirty="0"/>
          </a:p>
        </p:txBody>
      </p:sp>
      <p:sp>
        <p:nvSpPr>
          <p:cNvPr id="3" name="Content Placeholder 2"/>
          <p:cNvSpPr>
            <a:spLocks noGrp="1"/>
          </p:cNvSpPr>
          <p:nvPr>
            <p:ph idx="1"/>
          </p:nvPr>
        </p:nvSpPr>
        <p:spPr/>
        <p:txBody>
          <a:bodyPr/>
          <a:lstStyle/>
          <a:p>
            <a:r>
              <a:rPr lang="en-US" dirty="0" smtClean="0"/>
              <a:t>DOE requires each Lab to have Records Liaison Officers (RLOs)</a:t>
            </a:r>
          </a:p>
          <a:p>
            <a:r>
              <a:rPr lang="en-US" dirty="0" smtClean="0"/>
              <a:t>RLOs are in each division at the Lab and assist in records management:</a:t>
            </a:r>
          </a:p>
          <a:p>
            <a:pPr>
              <a:buFont typeface="Arial" panose="020B0604020202020204" pitchFamily="34" charset="0"/>
              <a:buChar char="•"/>
            </a:pPr>
            <a:r>
              <a:rPr lang="en-US" dirty="0" smtClean="0"/>
              <a:t>Assisting division staff with archiving</a:t>
            </a:r>
          </a:p>
          <a:p>
            <a:pPr>
              <a:buFont typeface="Arial" panose="020B0604020202020204" pitchFamily="34" charset="0"/>
              <a:buChar char="•"/>
            </a:pPr>
            <a:r>
              <a:rPr lang="en-US" dirty="0" smtClean="0"/>
              <a:t>Obtaining records disposal authorization</a:t>
            </a:r>
          </a:p>
          <a:p>
            <a:pPr>
              <a:buFont typeface="Arial" panose="020B0604020202020204" pitchFamily="34" charset="0"/>
              <a:buChar char="•"/>
            </a:pPr>
            <a:r>
              <a:rPr lang="en-US" dirty="0" smtClean="0"/>
              <a:t>Preventing the unauthorized destruction of records </a:t>
            </a:r>
          </a:p>
          <a:p>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12</a:t>
            </a:fld>
            <a:endParaRPr lang="en-US" altLang="en-US"/>
          </a:p>
        </p:txBody>
      </p:sp>
    </p:spTree>
    <p:extLst>
      <p:ext uri="{BB962C8B-B14F-4D97-AF65-F5344CB8AC3E}">
        <p14:creationId xmlns:p14="http://schemas.microsoft.com/office/powerpoint/2010/main" val="1857062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Records Disposition Schedules</a:t>
            </a:r>
            <a:endParaRPr lang="en-US" dirty="0"/>
          </a:p>
        </p:txBody>
      </p:sp>
      <p:sp>
        <p:nvSpPr>
          <p:cNvPr id="3" name="Content Placeholder 2"/>
          <p:cNvSpPr>
            <a:spLocks noGrp="1"/>
          </p:cNvSpPr>
          <p:nvPr>
            <p:ph idx="1"/>
          </p:nvPr>
        </p:nvSpPr>
        <p:spPr/>
        <p:txBody>
          <a:bodyPr/>
          <a:lstStyle/>
          <a:p>
            <a:r>
              <a:rPr lang="en-US" sz="2000" dirty="0"/>
              <a:t>The </a:t>
            </a:r>
            <a:r>
              <a:rPr lang="en-US" sz="2000" dirty="0">
                <a:hlinkClick r:id="rId2"/>
              </a:rPr>
              <a:t>DOE Records Disposition Schedules</a:t>
            </a:r>
            <a:r>
              <a:rPr lang="en-US" sz="2000" dirty="0"/>
              <a:t> provide the authority for transfer and disposal of records created and maintained by the </a:t>
            </a:r>
            <a:r>
              <a:rPr lang="en-US" sz="2000" dirty="0" smtClean="0"/>
              <a:t>Lab.</a:t>
            </a:r>
          </a:p>
          <a:p>
            <a:r>
              <a:rPr lang="en-US" sz="2000" dirty="0" smtClean="0"/>
              <a:t>The Lab uses the General Records Schedule and the DOE Administrative Schedule for business and operations records.</a:t>
            </a:r>
          </a:p>
          <a:p>
            <a:r>
              <a:rPr lang="en-US" sz="2000" dirty="0" smtClean="0"/>
              <a:t>Examples include:</a:t>
            </a:r>
          </a:p>
          <a:p>
            <a:pPr>
              <a:buFont typeface="Arial" panose="020B0604020202020204" pitchFamily="34" charset="0"/>
              <a:buChar char="•"/>
            </a:pPr>
            <a:r>
              <a:rPr lang="en-US" sz="2000" dirty="0" smtClean="0"/>
              <a:t>Financial and accounting </a:t>
            </a:r>
            <a:r>
              <a:rPr lang="en-US" sz="2000" dirty="0" smtClean="0"/>
              <a:t>files – 6 years</a:t>
            </a:r>
            <a:endParaRPr lang="en-US" sz="2000" dirty="0" smtClean="0"/>
          </a:p>
          <a:p>
            <a:pPr>
              <a:buFont typeface="Arial" panose="020B0604020202020204" pitchFamily="34" charset="0"/>
              <a:buChar char="•"/>
            </a:pPr>
            <a:r>
              <a:rPr lang="en-US" sz="2000" dirty="0" smtClean="0"/>
              <a:t>Human resources </a:t>
            </a:r>
            <a:r>
              <a:rPr lang="en-US" sz="2000" dirty="0" smtClean="0"/>
              <a:t>files – 75 years</a:t>
            </a:r>
            <a:endParaRPr lang="en-US" sz="2000" dirty="0" smtClean="0"/>
          </a:p>
          <a:p>
            <a:pPr>
              <a:buFont typeface="Arial" panose="020B0604020202020204" pitchFamily="34" charset="0"/>
              <a:buChar char="•"/>
            </a:pPr>
            <a:r>
              <a:rPr lang="en-US" sz="2000" dirty="0" smtClean="0"/>
              <a:t>Records documenting Lab facilities and </a:t>
            </a:r>
            <a:r>
              <a:rPr lang="en-US" sz="2000" dirty="0" smtClean="0"/>
              <a:t>buildings – many are Permanent</a:t>
            </a:r>
            <a:endParaRPr lang="en-US" sz="2000" dirty="0" smtClean="0"/>
          </a:p>
          <a:p>
            <a:pPr>
              <a:buFont typeface="Arial" panose="020B0604020202020204" pitchFamily="34" charset="0"/>
              <a:buChar char="•"/>
            </a:pPr>
            <a:endParaRPr lang="en-US" sz="2000" dirty="0" smtClean="0"/>
          </a:p>
          <a:p>
            <a:r>
              <a:rPr lang="en-US" sz="2000" dirty="0"/>
              <a:t> </a:t>
            </a:r>
            <a:endParaRPr lang="en-US" dirty="0" smtClean="0"/>
          </a:p>
          <a:p>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13</a:t>
            </a:fld>
            <a:endParaRPr lang="en-US" altLang="en-US"/>
          </a:p>
        </p:txBody>
      </p:sp>
    </p:spTree>
    <p:extLst>
      <p:ext uri="{BB962C8B-B14F-4D97-AF65-F5344CB8AC3E}">
        <p14:creationId xmlns:p14="http://schemas.microsoft.com/office/powerpoint/2010/main" val="3991868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Records Disposition Schedules</a:t>
            </a:r>
            <a:endParaRPr lang="en-US" dirty="0"/>
          </a:p>
        </p:txBody>
      </p:sp>
      <p:sp>
        <p:nvSpPr>
          <p:cNvPr id="3" name="Content Placeholder 2"/>
          <p:cNvSpPr>
            <a:spLocks noGrp="1"/>
          </p:cNvSpPr>
          <p:nvPr>
            <p:ph idx="1"/>
          </p:nvPr>
        </p:nvSpPr>
        <p:spPr/>
        <p:txBody>
          <a:bodyPr/>
          <a:lstStyle/>
          <a:p>
            <a:r>
              <a:rPr lang="en-US" dirty="0" smtClean="0"/>
              <a:t>Programmatic Schedules include:</a:t>
            </a:r>
          </a:p>
          <a:p>
            <a:r>
              <a:rPr lang="en-US" sz="2000" dirty="0" smtClean="0"/>
              <a:t>The </a:t>
            </a:r>
            <a:r>
              <a:rPr lang="en-US" sz="2000" dirty="0" smtClean="0">
                <a:solidFill>
                  <a:schemeClr val="tx1"/>
                </a:solidFill>
              </a:rPr>
              <a:t>Environmental</a:t>
            </a:r>
            <a:r>
              <a:rPr lang="en-US" sz="2000" dirty="0" smtClean="0"/>
              <a:t> Schedule for r</a:t>
            </a:r>
            <a:r>
              <a:rPr lang="en-US" sz="2000" dirty="0" smtClean="0">
                <a:solidFill>
                  <a:srgbClr val="032B44"/>
                </a:solidFill>
              </a:rPr>
              <a:t>ecords related to:</a:t>
            </a:r>
          </a:p>
          <a:p>
            <a:pPr>
              <a:buFont typeface="Arial" panose="020B0604020202020204" pitchFamily="34" charset="0"/>
              <a:buChar char="•"/>
            </a:pPr>
            <a:r>
              <a:rPr lang="en-US" sz="2000" dirty="0" smtClean="0">
                <a:solidFill>
                  <a:srgbClr val="032B44"/>
                </a:solidFill>
              </a:rPr>
              <a:t>Hazardous waste</a:t>
            </a:r>
          </a:p>
          <a:p>
            <a:pPr>
              <a:buFont typeface="Arial" panose="020B0604020202020204" pitchFamily="34" charset="0"/>
              <a:buChar char="•"/>
            </a:pPr>
            <a:r>
              <a:rPr lang="en-US" sz="2000" dirty="0" smtClean="0">
                <a:solidFill>
                  <a:srgbClr val="032B44"/>
                </a:solidFill>
              </a:rPr>
              <a:t>Site restoration </a:t>
            </a:r>
            <a:r>
              <a:rPr lang="en-US" sz="2000" dirty="0" smtClean="0">
                <a:solidFill>
                  <a:srgbClr val="032B44"/>
                </a:solidFill>
              </a:rPr>
              <a:t>                          75 years</a:t>
            </a:r>
            <a:endParaRPr lang="en-US" sz="2000" dirty="0" smtClean="0">
              <a:solidFill>
                <a:srgbClr val="032B44"/>
              </a:solidFill>
            </a:endParaRPr>
          </a:p>
          <a:p>
            <a:pPr>
              <a:buFont typeface="Arial" panose="020B0604020202020204" pitchFamily="34" charset="0"/>
              <a:buChar char="•"/>
            </a:pPr>
            <a:r>
              <a:rPr lang="en-US" sz="2000" dirty="0" smtClean="0">
                <a:solidFill>
                  <a:srgbClr val="032B44"/>
                </a:solidFill>
              </a:rPr>
              <a:t>Environmental monitoring</a:t>
            </a:r>
          </a:p>
          <a:p>
            <a:pPr marL="0" indent="0"/>
            <a:r>
              <a:rPr lang="en-US" sz="2000" dirty="0" smtClean="0">
                <a:solidFill>
                  <a:srgbClr val="032B44"/>
                </a:solidFill>
              </a:rPr>
              <a:t>The Research and Development Schedule for R&amp;D projects:</a:t>
            </a:r>
          </a:p>
          <a:p>
            <a:pPr>
              <a:buFont typeface="Arial" panose="020B0604020202020204" pitchFamily="34" charset="0"/>
              <a:buChar char="•"/>
            </a:pPr>
            <a:r>
              <a:rPr lang="en-US" sz="2000" dirty="0" smtClean="0">
                <a:solidFill>
                  <a:srgbClr val="032B44"/>
                </a:solidFill>
              </a:rPr>
              <a:t>Project administration</a:t>
            </a:r>
          </a:p>
          <a:p>
            <a:pPr>
              <a:buFont typeface="Arial" panose="020B0604020202020204" pitchFamily="34" charset="0"/>
              <a:buChar char="•"/>
            </a:pPr>
            <a:r>
              <a:rPr lang="en-US" sz="2000" dirty="0" smtClean="0">
                <a:solidFill>
                  <a:srgbClr val="032B44"/>
                </a:solidFill>
              </a:rPr>
              <a:t>Technical </a:t>
            </a:r>
            <a:r>
              <a:rPr lang="en-US" sz="2000" dirty="0" smtClean="0">
                <a:solidFill>
                  <a:srgbClr val="032B44"/>
                </a:solidFill>
              </a:rPr>
              <a:t>documents            10 years to Permanent</a:t>
            </a:r>
            <a:endParaRPr lang="en-US" sz="2000" dirty="0" smtClean="0">
              <a:solidFill>
                <a:srgbClr val="032B44"/>
              </a:solidFill>
            </a:endParaRPr>
          </a:p>
          <a:p>
            <a:pPr>
              <a:buFont typeface="Arial" panose="020B0604020202020204" pitchFamily="34" charset="0"/>
              <a:buChar char="•"/>
            </a:pPr>
            <a:r>
              <a:rPr lang="en-US" sz="2000" dirty="0" smtClean="0">
                <a:solidFill>
                  <a:srgbClr val="032B44"/>
                </a:solidFill>
              </a:rPr>
              <a:t>Data </a:t>
            </a:r>
          </a:p>
          <a:p>
            <a:pPr>
              <a:buFont typeface="Arial" panose="020B0604020202020204" pitchFamily="34" charset="0"/>
              <a:buChar char="•"/>
            </a:pPr>
            <a:endParaRPr lang="en-US" sz="2000" dirty="0" smtClean="0">
              <a:solidFill>
                <a:srgbClr val="032B44"/>
              </a:solidFill>
            </a:endParaRPr>
          </a:p>
          <a:p>
            <a:pPr marL="0" indent="0"/>
            <a:endParaRPr lang="en-US" sz="2000" dirty="0" smtClean="0">
              <a:solidFill>
                <a:srgbClr val="032B44"/>
              </a:solidFill>
            </a:endParaRPr>
          </a:p>
          <a:p>
            <a:pPr>
              <a:buFont typeface="Arial" panose="020B0604020202020204" pitchFamily="34" charset="0"/>
              <a:buChar char="•"/>
            </a:pPr>
            <a:endParaRPr lang="en-US" dirty="0" smtClean="0">
              <a:solidFill>
                <a:srgbClr val="032B44"/>
              </a:solidFill>
            </a:endParaRPr>
          </a:p>
          <a:p>
            <a:pPr>
              <a:buFont typeface="Arial" panose="020B0604020202020204" pitchFamily="34" charset="0"/>
              <a:buChar char="•"/>
            </a:pPr>
            <a:endParaRPr lang="en-US" dirty="0" smtClean="0"/>
          </a:p>
          <a:p>
            <a:pPr>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14</a:t>
            </a:fld>
            <a:endParaRPr lang="en-US" altLang="en-US"/>
          </a:p>
        </p:txBody>
      </p:sp>
    </p:spTree>
    <p:extLst>
      <p:ext uri="{BB962C8B-B14F-4D97-AF65-F5344CB8AC3E}">
        <p14:creationId xmlns:p14="http://schemas.microsoft.com/office/powerpoint/2010/main" val="2268634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Holds on Records</a:t>
            </a:r>
            <a:endParaRPr lang="en-US" dirty="0"/>
          </a:p>
        </p:txBody>
      </p:sp>
      <p:sp>
        <p:nvSpPr>
          <p:cNvPr id="3" name="Content Placeholder 2"/>
          <p:cNvSpPr>
            <a:spLocks noGrp="1"/>
          </p:cNvSpPr>
          <p:nvPr>
            <p:ph idx="1"/>
          </p:nvPr>
        </p:nvSpPr>
        <p:spPr/>
        <p:txBody>
          <a:bodyPr/>
          <a:lstStyle/>
          <a:p>
            <a:r>
              <a:rPr lang="en-US" dirty="0"/>
              <a:t>A legal hold requires the suspension of destruction of records that affect litigation actions reasonably anticipated or currently in progress. Holds are identified and issued by General Counsel and are mandatory. </a:t>
            </a:r>
            <a:endParaRPr lang="en-US" dirty="0" smtClean="0"/>
          </a:p>
          <a:p>
            <a:r>
              <a:rPr lang="en-US" sz="2000" dirty="0" smtClean="0"/>
              <a:t>The DOE Epidemiological Records Moratorium places a destruction freeze on certain records at the Lab:</a:t>
            </a:r>
          </a:p>
          <a:p>
            <a:pPr>
              <a:buFont typeface="Arial" panose="020B0604020202020204" pitchFamily="34" charset="0"/>
              <a:buChar char="•"/>
            </a:pPr>
            <a:r>
              <a:rPr lang="en-US" sz="2000" dirty="0" smtClean="0"/>
              <a:t>LETS time sheets </a:t>
            </a:r>
            <a:r>
              <a:rPr lang="en-US" sz="2000" dirty="0"/>
              <a:t> </a:t>
            </a:r>
            <a:endParaRPr lang="en-US" sz="2000" dirty="0" smtClean="0"/>
          </a:p>
          <a:p>
            <a:pPr>
              <a:buFont typeface="Arial" panose="020B0604020202020204" pitchFamily="34" charset="0"/>
              <a:buChar char="•"/>
            </a:pPr>
            <a:r>
              <a:rPr lang="en-US" sz="2000" dirty="0" smtClean="0"/>
              <a:t>Certain litigation records</a:t>
            </a:r>
          </a:p>
          <a:p>
            <a:pPr>
              <a:buFont typeface="Arial" panose="020B0604020202020204" pitchFamily="34" charset="0"/>
              <a:buChar char="•"/>
            </a:pPr>
            <a:r>
              <a:rPr lang="en-US" sz="2000" dirty="0" smtClean="0"/>
              <a:t>Certain hazard related records</a:t>
            </a:r>
          </a:p>
          <a:p>
            <a:pPr>
              <a:buFont typeface="Arial" panose="020B0604020202020204" pitchFamily="34" charset="0"/>
              <a:buChar char="•"/>
            </a:pPr>
            <a:endParaRPr lang="en-US" sz="2000" dirty="0" smtClean="0"/>
          </a:p>
          <a:p>
            <a:pPr>
              <a:buFont typeface="Arial" panose="020B0604020202020204" pitchFamily="34" charset="0"/>
              <a:buChar char="•"/>
            </a:pPr>
            <a:endParaRPr lang="en-US" sz="2000" dirty="0" smtClean="0"/>
          </a:p>
          <a:p>
            <a:endParaRPr lang="en-US" dirty="0"/>
          </a:p>
          <a:p>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15</a:t>
            </a:fld>
            <a:endParaRPr lang="en-US" altLang="en-US"/>
          </a:p>
        </p:txBody>
      </p:sp>
    </p:spTree>
    <p:extLst>
      <p:ext uri="{BB962C8B-B14F-4D97-AF65-F5344CB8AC3E}">
        <p14:creationId xmlns:p14="http://schemas.microsoft.com/office/powerpoint/2010/main" val="1642561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Unlawful destruction or removal of records</a:t>
            </a:r>
            <a:endParaRPr lang="en-US" sz="2800" dirty="0"/>
          </a:p>
        </p:txBody>
      </p:sp>
      <p:sp>
        <p:nvSpPr>
          <p:cNvPr id="3" name="Content Placeholder 2"/>
          <p:cNvSpPr>
            <a:spLocks noGrp="1"/>
          </p:cNvSpPr>
          <p:nvPr>
            <p:ph idx="1"/>
          </p:nvPr>
        </p:nvSpPr>
        <p:spPr/>
        <p:txBody>
          <a:bodyPr/>
          <a:lstStyle/>
          <a:p>
            <a:r>
              <a:rPr lang="en-US" sz="2000" dirty="0" smtClean="0"/>
              <a:t>There are legal consequences for destroying records without the proper authority.</a:t>
            </a:r>
          </a:p>
          <a:p>
            <a:r>
              <a:rPr lang="en-US" sz="2000" dirty="0" smtClean="0"/>
              <a:t>The </a:t>
            </a:r>
            <a:r>
              <a:rPr lang="en-US" sz="2000" dirty="0">
                <a:hlinkClick r:id="rId2"/>
              </a:rPr>
              <a:t>penalties</a:t>
            </a:r>
            <a:r>
              <a:rPr lang="en-US" sz="2000" dirty="0"/>
              <a:t> for the unlawful or accidental removal, defacing, alteration, or destruction of Federal records or the attempt to do so, include a fine, imprisonment, or both</a:t>
            </a:r>
            <a:r>
              <a:rPr lang="en-US" sz="2000" dirty="0" smtClean="0"/>
              <a:t>.</a:t>
            </a:r>
          </a:p>
          <a:p>
            <a:r>
              <a:rPr lang="en-US" sz="2000" dirty="0" smtClean="0"/>
              <a:t>Departing employees cannot take records with them. Before you leave the lab:</a:t>
            </a:r>
          </a:p>
          <a:p>
            <a:pPr>
              <a:buFont typeface="Arial" panose="020B0604020202020204" pitchFamily="34" charset="0"/>
              <a:buChar char="•"/>
            </a:pPr>
            <a:r>
              <a:rPr lang="en-US" sz="2000" dirty="0"/>
              <a:t>Identify all </a:t>
            </a:r>
            <a:r>
              <a:rPr lang="en-US" sz="2000" dirty="0" smtClean="0"/>
              <a:t>records </a:t>
            </a:r>
            <a:r>
              <a:rPr lang="en-US" sz="2000" dirty="0"/>
              <a:t>in your </a:t>
            </a:r>
            <a:r>
              <a:rPr lang="en-US" sz="2000" dirty="0" smtClean="0"/>
              <a:t>possession. </a:t>
            </a:r>
          </a:p>
          <a:p>
            <a:pPr>
              <a:buFont typeface="Arial" panose="020B0604020202020204" pitchFamily="34" charset="0"/>
              <a:buChar char="•"/>
            </a:pPr>
            <a:r>
              <a:rPr lang="en-US" sz="2000" dirty="0" smtClean="0"/>
              <a:t>Reassign active records </a:t>
            </a:r>
            <a:r>
              <a:rPr lang="en-US" sz="2000" dirty="0"/>
              <a:t>to </a:t>
            </a:r>
            <a:r>
              <a:rPr lang="en-US" sz="2000" dirty="0" smtClean="0"/>
              <a:t>another employee in your department.</a:t>
            </a:r>
          </a:p>
          <a:p>
            <a:pPr>
              <a:buFont typeface="Arial" panose="020B0604020202020204" pitchFamily="34" charset="0"/>
              <a:buChar char="•"/>
            </a:pPr>
            <a:r>
              <a:rPr lang="en-US" sz="2000" dirty="0" smtClean="0"/>
              <a:t>Archive inactive records.</a:t>
            </a:r>
            <a:endParaRPr lang="en-US" sz="2000"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16</a:t>
            </a:fld>
            <a:endParaRPr lang="en-US" altLang="en-US"/>
          </a:p>
        </p:txBody>
      </p:sp>
    </p:spTree>
    <p:extLst>
      <p:ext uri="{BB962C8B-B14F-4D97-AF65-F5344CB8AC3E}">
        <p14:creationId xmlns:p14="http://schemas.microsoft.com/office/powerpoint/2010/main" val="4064699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Records disposals</a:t>
            </a:r>
            <a:endParaRPr lang="en-US" dirty="0"/>
          </a:p>
        </p:txBody>
      </p:sp>
      <p:sp>
        <p:nvSpPr>
          <p:cNvPr id="3" name="Content Placeholder 2"/>
          <p:cNvSpPr>
            <a:spLocks noGrp="1"/>
          </p:cNvSpPr>
          <p:nvPr>
            <p:ph idx="1"/>
          </p:nvPr>
        </p:nvSpPr>
        <p:spPr/>
        <p:txBody>
          <a:bodyPr/>
          <a:lstStyle/>
          <a:p>
            <a:r>
              <a:rPr lang="en-US" sz="2000" dirty="0" smtClean="0"/>
              <a:t>When records have reached the retention according to the schedule, they are eligible for disposal as long as they are not under a legal hold.</a:t>
            </a:r>
          </a:p>
          <a:p>
            <a:r>
              <a:rPr lang="en-US" sz="2000" dirty="0" smtClean="0"/>
              <a:t>For paper records the Federal Records Center sends disposal notices to the Lab and they are routed to the appropriate RLO.</a:t>
            </a:r>
          </a:p>
          <a:p>
            <a:r>
              <a:rPr lang="en-US" sz="2000" dirty="0" smtClean="0"/>
              <a:t>The RLO is responsible for obtaining the disposal authorization signature from the appropriate department head or business manager</a:t>
            </a:r>
            <a:r>
              <a:rPr lang="en-US" dirty="0" smtClean="0"/>
              <a:t>.</a:t>
            </a:r>
          </a:p>
          <a:p>
            <a:r>
              <a:rPr lang="en-US" sz="2000" dirty="0" smtClean="0"/>
              <a:t>The forms are returned to the FRC who handles the destruction of the records.</a:t>
            </a:r>
          </a:p>
          <a:p>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17</a:t>
            </a:fld>
            <a:endParaRPr lang="en-US" altLang="en-US"/>
          </a:p>
        </p:txBody>
      </p:sp>
    </p:spTree>
    <p:extLst>
      <p:ext uri="{BB962C8B-B14F-4D97-AF65-F5344CB8AC3E}">
        <p14:creationId xmlns:p14="http://schemas.microsoft.com/office/powerpoint/2010/main" val="2741319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I send records to Archives?</a:t>
            </a:r>
            <a:endParaRPr lang="en-US" dirty="0"/>
          </a:p>
        </p:txBody>
      </p:sp>
      <p:sp>
        <p:nvSpPr>
          <p:cNvPr id="3" name="Content Placeholder 2"/>
          <p:cNvSpPr>
            <a:spLocks noGrp="1"/>
          </p:cNvSpPr>
          <p:nvPr>
            <p:ph idx="1"/>
          </p:nvPr>
        </p:nvSpPr>
        <p:spPr/>
        <p:txBody>
          <a:bodyPr/>
          <a:lstStyle/>
          <a:p>
            <a:r>
              <a:rPr lang="en-US" dirty="0" smtClean="0">
                <a:hlinkClick r:id="rId2"/>
              </a:rPr>
              <a:t>Records transfer procedures</a:t>
            </a:r>
            <a:endParaRPr lang="en-US" dirty="0" smtClean="0"/>
          </a:p>
          <a:p>
            <a:pPr>
              <a:buFont typeface="Arial" panose="020B0604020202020204" pitchFamily="34" charset="0"/>
              <a:buChar char="•"/>
            </a:pPr>
            <a:r>
              <a:rPr lang="en-US" sz="2000" dirty="0" smtClean="0"/>
              <a:t>Only archive inactive records.</a:t>
            </a:r>
          </a:p>
          <a:p>
            <a:pPr>
              <a:buFont typeface="Arial" panose="020B0604020202020204" pitchFamily="34" charset="0"/>
              <a:buChar char="•"/>
            </a:pPr>
            <a:r>
              <a:rPr lang="en-US" sz="2000" dirty="0" smtClean="0"/>
              <a:t>Request archive boxes through </a:t>
            </a:r>
            <a:r>
              <a:rPr lang="en-US" sz="2000" dirty="0" err="1" smtClean="0">
                <a:hlinkClick r:id="rId3"/>
              </a:rPr>
              <a:t>askUS</a:t>
            </a:r>
            <a:r>
              <a:rPr lang="en-US" sz="2000" dirty="0" smtClean="0"/>
              <a:t>.</a:t>
            </a:r>
          </a:p>
          <a:p>
            <a:pPr>
              <a:buFont typeface="Arial" panose="020B0604020202020204" pitchFamily="34" charset="0"/>
              <a:buChar char="•"/>
            </a:pPr>
            <a:r>
              <a:rPr lang="en-US" sz="2000" dirty="0" smtClean="0"/>
              <a:t>All </a:t>
            </a:r>
            <a:r>
              <a:rPr lang="en-US" sz="2000" dirty="0"/>
              <a:t>documents must be in file folders that are clearly labeled or have the file title written directly on the folder.</a:t>
            </a:r>
          </a:p>
          <a:p>
            <a:pPr>
              <a:buFont typeface="Arial" panose="020B0604020202020204" pitchFamily="34" charset="0"/>
              <a:buChar char="•"/>
            </a:pPr>
            <a:r>
              <a:rPr lang="en-US" sz="2000" dirty="0"/>
              <a:t>Do not include binders or hanging file folders. Remove documents and place them in </a:t>
            </a:r>
            <a:r>
              <a:rPr lang="en-US" sz="2000" dirty="0" smtClean="0"/>
              <a:t>labeled folders.</a:t>
            </a:r>
          </a:p>
          <a:p>
            <a:pPr>
              <a:buFont typeface="Arial" panose="020B0604020202020204" pitchFamily="34" charset="0"/>
              <a:buChar char="•"/>
            </a:pPr>
            <a:r>
              <a:rPr lang="en-US" sz="2000" dirty="0" smtClean="0"/>
              <a:t>Do not include electronic media - CDs, discs</a:t>
            </a:r>
          </a:p>
          <a:p>
            <a:pPr>
              <a:buFont typeface="Arial" panose="020B0604020202020204" pitchFamily="34" charset="0"/>
              <a:buChar char="•"/>
            </a:pPr>
            <a:r>
              <a:rPr lang="en-US" sz="2000" dirty="0" smtClean="0"/>
              <a:t>Make certain files face the front of the box and boxes are not packed too full – leave at least an inch of room.</a:t>
            </a:r>
          </a:p>
          <a:p>
            <a:pPr>
              <a:buFont typeface="Arial" panose="020B0604020202020204" pitchFamily="34" charset="0"/>
              <a:buChar char="•"/>
            </a:pPr>
            <a:endParaRPr lang="en-US" sz="2000" dirty="0" smtClean="0"/>
          </a:p>
          <a:p>
            <a:pPr>
              <a:buFont typeface="Arial" panose="020B0604020202020204" pitchFamily="34" charset="0"/>
              <a:buChar char="•"/>
            </a:pPr>
            <a:endParaRPr lang="en-US" sz="2000" dirty="0" smtClean="0"/>
          </a:p>
          <a:p>
            <a:pPr marL="61912" lvl="1" indent="0">
              <a:buNone/>
            </a:pPr>
            <a:endParaRPr lang="en-US" sz="2000"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18</a:t>
            </a:fld>
            <a:endParaRPr lang="en-US" altLang="en-US"/>
          </a:p>
        </p:txBody>
      </p:sp>
    </p:spTree>
    <p:extLst>
      <p:ext uri="{BB962C8B-B14F-4D97-AF65-F5344CB8AC3E}">
        <p14:creationId xmlns:p14="http://schemas.microsoft.com/office/powerpoint/2010/main" val="4618723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Sending records to Archives</a:t>
            </a:r>
            <a:endParaRPr lang="en-US" sz="2800"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Fill out the </a:t>
            </a:r>
            <a:r>
              <a:rPr lang="en-US" sz="2000" dirty="0">
                <a:hlinkClick r:id="rId2"/>
              </a:rPr>
              <a:t>Records Transfer Form </a:t>
            </a:r>
            <a:r>
              <a:rPr lang="en-US" sz="2000" dirty="0"/>
              <a:t>and email it to </a:t>
            </a:r>
            <a:r>
              <a:rPr lang="en-US" sz="2000" dirty="0">
                <a:hlinkClick r:id="rId3"/>
              </a:rPr>
              <a:t>aro@lbl.gov</a:t>
            </a:r>
            <a:r>
              <a:rPr lang="en-US" sz="2000" dirty="0"/>
              <a:t> </a:t>
            </a:r>
          </a:p>
          <a:p>
            <a:pPr>
              <a:buFont typeface="Arial" panose="020B0604020202020204" pitchFamily="34" charset="0"/>
              <a:buChar char="•"/>
            </a:pPr>
            <a:r>
              <a:rPr lang="en-US" sz="2000" dirty="0"/>
              <a:t>Put a copy of the form in the first box</a:t>
            </a:r>
            <a:r>
              <a:rPr lang="en-US" sz="2000" dirty="0" smtClean="0"/>
              <a:t>.</a:t>
            </a:r>
          </a:p>
          <a:p>
            <a:pPr>
              <a:buFont typeface="Arial" panose="020B0604020202020204" pitchFamily="34" charset="0"/>
              <a:buChar char="•"/>
            </a:pPr>
            <a:r>
              <a:rPr lang="en-US" sz="2000" dirty="0" smtClean="0"/>
              <a:t>After we receive your Records Transfer Form, we will contact you with the information to have Transportation pick up the boxes </a:t>
            </a:r>
            <a:r>
              <a:rPr lang="en-US" sz="2000" dirty="0"/>
              <a:t>(you will need a project number</a:t>
            </a:r>
            <a:r>
              <a:rPr lang="en-US" sz="2000" dirty="0" smtClean="0"/>
              <a:t>).</a:t>
            </a:r>
          </a:p>
          <a:p>
            <a:pPr>
              <a:buFont typeface="Arial" panose="020B0604020202020204" pitchFamily="34" charset="0"/>
              <a:buChar char="•"/>
            </a:pPr>
            <a:r>
              <a:rPr lang="en-US" sz="2000" dirty="0" smtClean="0"/>
              <a:t>Once the records arrive and are processed, we will send you a PDF of the records listing and the retention schedule and disposal date.</a:t>
            </a:r>
          </a:p>
          <a:p>
            <a:pPr>
              <a:buFont typeface="Arial" panose="020B0604020202020204" pitchFamily="34" charset="0"/>
              <a:buChar char="•"/>
            </a:pPr>
            <a:r>
              <a:rPr lang="en-US" sz="2000" dirty="0" smtClean="0"/>
              <a:t>The records are then transferred to the Federal Records Center in San Bruno.</a:t>
            </a:r>
          </a:p>
          <a:p>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19</a:t>
            </a:fld>
            <a:endParaRPr lang="en-US" altLang="en-US"/>
          </a:p>
        </p:txBody>
      </p:sp>
    </p:spTree>
    <p:extLst>
      <p:ext uri="{BB962C8B-B14F-4D97-AF65-F5344CB8AC3E}">
        <p14:creationId xmlns:p14="http://schemas.microsoft.com/office/powerpoint/2010/main" val="2240539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1387475" y="2130425"/>
            <a:ext cx="7070725" cy="1470025"/>
          </a:xfrm>
        </p:spPr>
        <p:txBody>
          <a:bodyPr/>
          <a:lstStyle/>
          <a:p>
            <a:r>
              <a:rPr lang="en-US" altLang="en-US" dirty="0" smtClean="0"/>
              <a:t>Records Management at Lawrence Berkeley National Laboratory</a:t>
            </a:r>
          </a:p>
        </p:txBody>
      </p:sp>
      <p:sp>
        <p:nvSpPr>
          <p:cNvPr id="15363" name="Subtitle 2"/>
          <p:cNvSpPr>
            <a:spLocks noGrp="1"/>
          </p:cNvSpPr>
          <p:nvPr>
            <p:ph type="subTitle" idx="1"/>
          </p:nvPr>
        </p:nvSpPr>
        <p:spPr bwMode="auto">
          <a:xfrm>
            <a:off x="1371600" y="3886200"/>
            <a:ext cx="7083425" cy="1752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smtClean="0"/>
              <a:t>Karen Nelson</a:t>
            </a:r>
          </a:p>
          <a:p>
            <a:r>
              <a:rPr lang="en-US" altLang="en-US" dirty="0" smtClean="0"/>
              <a:t>Records Manager</a:t>
            </a:r>
          </a:p>
          <a:p>
            <a:r>
              <a:rPr lang="en-US" altLang="en-US" sz="1800" dirty="0" smtClean="0"/>
              <a:t>Archives and Records Office</a:t>
            </a:r>
          </a:p>
          <a:p>
            <a:r>
              <a:rPr lang="en-US" altLang="en-US" sz="1800" dirty="0" smtClean="0"/>
              <a:t>June 8, 2017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How do I retrieve records from Archives?</a:t>
            </a:r>
            <a:endParaRPr lang="en-US" sz="2800"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Request records through </a:t>
            </a:r>
            <a:r>
              <a:rPr lang="en-US" dirty="0" err="1" smtClean="0">
                <a:hlinkClick r:id="rId2"/>
              </a:rPr>
              <a:t>askUS</a:t>
            </a:r>
            <a:r>
              <a:rPr lang="en-US" dirty="0" smtClean="0"/>
              <a:t> </a:t>
            </a:r>
          </a:p>
          <a:p>
            <a:pPr>
              <a:buFont typeface="Arial" panose="020B0604020202020204" pitchFamily="34" charset="0"/>
              <a:buChar char="•"/>
            </a:pPr>
            <a:r>
              <a:rPr lang="en-US" dirty="0" smtClean="0"/>
              <a:t>Files usually arrive within 5 business days from the FRC.</a:t>
            </a:r>
          </a:p>
          <a:p>
            <a:pPr>
              <a:buFont typeface="Arial" panose="020B0604020202020204" pitchFamily="34" charset="0"/>
              <a:buChar char="•"/>
            </a:pPr>
            <a:r>
              <a:rPr lang="en-US" dirty="0" smtClean="0"/>
              <a:t>If you are requesting a box or boxes a project number is required.</a:t>
            </a:r>
          </a:p>
          <a:p>
            <a:pPr>
              <a:buFont typeface="Arial" panose="020B0604020202020204" pitchFamily="34" charset="0"/>
              <a:buChar char="•"/>
            </a:pPr>
            <a:r>
              <a:rPr lang="en-US" dirty="0" smtClean="0"/>
              <a:t>With a project number records can be delivered to you via courier the next day as long as the request is submitted before noon. </a:t>
            </a:r>
          </a:p>
          <a:p>
            <a:pPr>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20</a:t>
            </a:fld>
            <a:endParaRPr lang="en-US" altLang="en-US"/>
          </a:p>
        </p:txBody>
      </p:sp>
    </p:spTree>
    <p:extLst>
      <p:ext uri="{BB962C8B-B14F-4D97-AF65-F5344CB8AC3E}">
        <p14:creationId xmlns:p14="http://schemas.microsoft.com/office/powerpoint/2010/main" val="2115290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Archives and Records Office Contacts</a:t>
            </a:r>
            <a:endParaRPr lang="en-US" dirty="0"/>
          </a:p>
        </p:txBody>
      </p:sp>
      <p:sp>
        <p:nvSpPr>
          <p:cNvPr id="3" name="Content Placeholder 2"/>
          <p:cNvSpPr>
            <a:spLocks noGrp="1"/>
          </p:cNvSpPr>
          <p:nvPr>
            <p:ph idx="1"/>
          </p:nvPr>
        </p:nvSpPr>
        <p:spPr/>
        <p:txBody>
          <a:bodyPr/>
          <a:lstStyle/>
          <a:p>
            <a:r>
              <a:rPr lang="en-US" dirty="0" smtClean="0"/>
              <a:t>General questions: </a:t>
            </a:r>
            <a:r>
              <a:rPr lang="en-US" dirty="0" smtClean="0">
                <a:hlinkClick r:id="rId2"/>
              </a:rPr>
              <a:t>aro@lbl.gov</a:t>
            </a:r>
            <a:r>
              <a:rPr lang="en-US" dirty="0" smtClean="0"/>
              <a:t>  486-5525</a:t>
            </a:r>
          </a:p>
          <a:p>
            <a:r>
              <a:rPr lang="en-US" dirty="0" smtClean="0"/>
              <a:t>Services on </a:t>
            </a:r>
            <a:r>
              <a:rPr lang="en-US" dirty="0" err="1" smtClean="0">
                <a:hlinkClick r:id="rId3"/>
              </a:rPr>
              <a:t>askUS</a:t>
            </a:r>
            <a:r>
              <a:rPr lang="en-US" dirty="0" smtClean="0"/>
              <a:t>: records requests, boxes for archiving</a:t>
            </a:r>
          </a:p>
          <a:p>
            <a:r>
              <a:rPr lang="en-US" dirty="0" smtClean="0"/>
              <a:t>Business records and questions on records schedules and retentions: Karen Nelson  </a:t>
            </a:r>
            <a:r>
              <a:rPr lang="en-US" dirty="0" smtClean="0">
                <a:hlinkClick r:id="rId4"/>
              </a:rPr>
              <a:t>KCNelson@lbl.gov</a:t>
            </a:r>
            <a:r>
              <a:rPr lang="en-US" dirty="0"/>
              <a:t> </a:t>
            </a:r>
            <a:r>
              <a:rPr lang="en-US" dirty="0" smtClean="0"/>
              <a:t>486-4686  </a:t>
            </a:r>
          </a:p>
          <a:p>
            <a:r>
              <a:rPr lang="en-US" dirty="0" smtClean="0"/>
              <a:t>R&amp;D records: Beret </a:t>
            </a:r>
            <a:r>
              <a:rPr lang="en-US" dirty="0" err="1" smtClean="0"/>
              <a:t>Ranelletti</a:t>
            </a:r>
            <a:r>
              <a:rPr lang="en-US" dirty="0"/>
              <a:t> </a:t>
            </a:r>
            <a:r>
              <a:rPr lang="en-US" dirty="0" smtClean="0"/>
              <a:t> </a:t>
            </a:r>
            <a:r>
              <a:rPr lang="en-US" dirty="0" smtClean="0">
                <a:hlinkClick r:id="rId5"/>
              </a:rPr>
              <a:t>BARanelletti@lbl.gov</a:t>
            </a:r>
            <a:r>
              <a:rPr lang="en-US" dirty="0" smtClean="0"/>
              <a:t>   486-4685</a:t>
            </a:r>
          </a:p>
          <a:p>
            <a:r>
              <a:rPr lang="en-US" dirty="0" smtClean="0"/>
              <a:t>Administrative Assistant:</a:t>
            </a:r>
            <a:r>
              <a:rPr lang="en-US" dirty="0"/>
              <a:t> </a:t>
            </a:r>
            <a:r>
              <a:rPr lang="en-US" dirty="0" smtClean="0"/>
              <a:t> Sara </a:t>
            </a:r>
            <a:r>
              <a:rPr lang="en-US" dirty="0"/>
              <a:t>Ross  </a:t>
            </a:r>
            <a:r>
              <a:rPr lang="en-US" dirty="0" smtClean="0">
                <a:hlinkClick r:id="rId6"/>
              </a:rPr>
              <a:t>SRoss@lbl.gov</a:t>
            </a:r>
            <a:r>
              <a:rPr lang="en-US" dirty="0" smtClean="0"/>
              <a:t>  486-5525</a:t>
            </a:r>
          </a:p>
          <a:p>
            <a:endParaRPr lang="en-US" dirty="0" smtClean="0"/>
          </a:p>
          <a:p>
            <a:endParaRPr lang="en-US" dirty="0" smtClean="0"/>
          </a:p>
          <a:p>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21</a:t>
            </a:fld>
            <a:endParaRPr lang="en-US" altLang="en-US"/>
          </a:p>
        </p:txBody>
      </p:sp>
    </p:spTree>
    <p:extLst>
      <p:ext uri="{BB962C8B-B14F-4D97-AF65-F5344CB8AC3E}">
        <p14:creationId xmlns:p14="http://schemas.microsoft.com/office/powerpoint/2010/main" val="2807269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Records Management Resources</a:t>
            </a:r>
            <a:endParaRPr lang="en-US" dirty="0"/>
          </a:p>
        </p:txBody>
      </p:sp>
      <p:sp>
        <p:nvSpPr>
          <p:cNvPr id="3" name="Content Placeholder 2"/>
          <p:cNvSpPr>
            <a:spLocks noGrp="1"/>
          </p:cNvSpPr>
          <p:nvPr>
            <p:ph idx="1"/>
          </p:nvPr>
        </p:nvSpPr>
        <p:spPr/>
        <p:txBody>
          <a:bodyPr/>
          <a:lstStyle/>
          <a:p>
            <a:r>
              <a:rPr lang="en-US" sz="2000" dirty="0" smtClean="0">
                <a:hlinkClick r:id="rId2"/>
              </a:rPr>
              <a:t>Archives and Records Office</a:t>
            </a:r>
            <a:r>
              <a:rPr lang="en-US" sz="2000" dirty="0" smtClean="0"/>
              <a:t> </a:t>
            </a:r>
          </a:p>
          <a:p>
            <a:pPr>
              <a:buFont typeface="Arial" panose="020B0604020202020204" pitchFamily="34" charset="0"/>
              <a:buChar char="•"/>
            </a:pPr>
            <a:r>
              <a:rPr lang="en-US" sz="2000" dirty="0" smtClean="0"/>
              <a:t>How to send records to archives</a:t>
            </a:r>
          </a:p>
          <a:p>
            <a:pPr>
              <a:buFont typeface="Arial" panose="020B0604020202020204" pitchFamily="34" charset="0"/>
              <a:buChar char="•"/>
            </a:pPr>
            <a:r>
              <a:rPr lang="en-US" sz="2000" dirty="0" smtClean="0"/>
              <a:t>Requesting records</a:t>
            </a:r>
          </a:p>
          <a:p>
            <a:pPr>
              <a:buFont typeface="Arial" panose="020B0604020202020204" pitchFamily="34" charset="0"/>
              <a:buChar char="•"/>
            </a:pPr>
            <a:r>
              <a:rPr lang="en-US" sz="2000" dirty="0" smtClean="0"/>
              <a:t>Assistance with business records and R&amp;D records</a:t>
            </a:r>
          </a:p>
          <a:p>
            <a:pPr marL="0" indent="0"/>
            <a:r>
              <a:rPr lang="en-US" sz="2000" dirty="0" smtClean="0">
                <a:hlinkClick r:id="rId3"/>
              </a:rPr>
              <a:t>DOE Records Management</a:t>
            </a:r>
            <a:endParaRPr lang="en-US" sz="2000" dirty="0" smtClean="0"/>
          </a:p>
          <a:p>
            <a:pPr marL="0" indent="0"/>
            <a:r>
              <a:rPr lang="en-US" sz="2000" dirty="0">
                <a:hlinkClick r:id="rId4"/>
              </a:rPr>
              <a:t>The National Archives and Records Administration</a:t>
            </a:r>
            <a:endParaRPr lang="en-US" sz="2000" dirty="0"/>
          </a:p>
          <a:p>
            <a:pPr>
              <a:buFont typeface="Arial" panose="020B0604020202020204" pitchFamily="34" charset="0"/>
              <a:buChar char="•"/>
            </a:pPr>
            <a:r>
              <a:rPr lang="en-US" sz="2000" dirty="0" smtClean="0"/>
              <a:t>Records management policies and guidance</a:t>
            </a:r>
          </a:p>
          <a:p>
            <a:pPr>
              <a:buFont typeface="Arial" panose="020B0604020202020204" pitchFamily="34" charset="0"/>
              <a:buChar char="•"/>
            </a:pPr>
            <a:r>
              <a:rPr lang="en-US" sz="2000" dirty="0" smtClean="0"/>
              <a:t>Records disposition schedules</a:t>
            </a:r>
          </a:p>
          <a:p>
            <a:pPr marL="0" indent="0"/>
            <a:endParaRPr lang="en-US" sz="2000" dirty="0" smtClean="0"/>
          </a:p>
          <a:p>
            <a:pPr>
              <a:buFont typeface="Arial" panose="020B0604020202020204" pitchFamily="34" charset="0"/>
              <a:buChar char="•"/>
            </a:pPr>
            <a:endParaRPr lang="en-US" dirty="0" smtClean="0"/>
          </a:p>
          <a:p>
            <a:pPr>
              <a:buFont typeface="Arial" panose="020B0604020202020204" pitchFamily="34" charset="0"/>
              <a:buChar char="•"/>
            </a:pPr>
            <a:endParaRPr lang="en-US" dirty="0" smtClean="0"/>
          </a:p>
          <a:p>
            <a:pPr>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22</a:t>
            </a:fld>
            <a:endParaRPr lang="en-US" altLang="en-US"/>
          </a:p>
        </p:txBody>
      </p:sp>
    </p:spTree>
    <p:extLst>
      <p:ext uri="{BB962C8B-B14F-4D97-AF65-F5344CB8AC3E}">
        <p14:creationId xmlns:p14="http://schemas.microsoft.com/office/powerpoint/2010/main" val="2001749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will cover in this class</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Define records</a:t>
            </a:r>
          </a:p>
          <a:p>
            <a:pPr>
              <a:buFont typeface="Arial" panose="020B0604020202020204" pitchFamily="34" charset="0"/>
              <a:buChar char="•"/>
            </a:pPr>
            <a:r>
              <a:rPr lang="en-US" dirty="0" smtClean="0"/>
              <a:t>Electronic records</a:t>
            </a:r>
          </a:p>
          <a:p>
            <a:pPr>
              <a:buFont typeface="Arial" panose="020B0604020202020204" pitchFamily="34" charset="0"/>
              <a:buChar char="•"/>
            </a:pPr>
            <a:r>
              <a:rPr lang="en-US" dirty="0" smtClean="0"/>
              <a:t>DOE and Lab requirements</a:t>
            </a:r>
          </a:p>
          <a:p>
            <a:pPr>
              <a:buFont typeface="Arial" panose="020B0604020202020204" pitchFamily="34" charset="0"/>
              <a:buChar char="•"/>
            </a:pPr>
            <a:r>
              <a:rPr lang="en-US" dirty="0" smtClean="0"/>
              <a:t>Disposition schedules</a:t>
            </a:r>
          </a:p>
          <a:p>
            <a:pPr>
              <a:buFont typeface="Arial" panose="020B0604020202020204" pitchFamily="34" charset="0"/>
              <a:buChar char="•"/>
            </a:pPr>
            <a:r>
              <a:rPr lang="en-US" dirty="0" smtClean="0"/>
              <a:t>Legal holds</a:t>
            </a:r>
          </a:p>
          <a:p>
            <a:pPr>
              <a:buFont typeface="Arial" panose="020B0604020202020204" pitchFamily="34" charset="0"/>
              <a:buChar char="•"/>
            </a:pPr>
            <a:r>
              <a:rPr lang="en-US" dirty="0" smtClean="0"/>
              <a:t>How to send records to Archives</a:t>
            </a:r>
          </a:p>
          <a:p>
            <a:pPr>
              <a:buFont typeface="Arial" panose="020B0604020202020204" pitchFamily="34" charset="0"/>
              <a:buChar char="•"/>
            </a:pPr>
            <a:r>
              <a:rPr lang="en-US" dirty="0" smtClean="0"/>
              <a:t>How to retrieve records</a:t>
            </a:r>
          </a:p>
          <a:p>
            <a:pPr>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3</a:t>
            </a:fld>
            <a:endParaRPr lang="en-US" altLang="en-US"/>
          </a:p>
        </p:txBody>
      </p:sp>
    </p:spTree>
    <p:extLst>
      <p:ext uri="{BB962C8B-B14F-4D97-AF65-F5344CB8AC3E}">
        <p14:creationId xmlns:p14="http://schemas.microsoft.com/office/powerpoint/2010/main" val="3853379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Records management supports the Lab’s mission and business processes</a:t>
            </a:r>
          </a:p>
        </p:txBody>
      </p:sp>
      <p:sp>
        <p:nvSpPr>
          <p:cNvPr id="3" name="Content Placeholder 2"/>
          <p:cNvSpPr>
            <a:spLocks noGrp="1"/>
          </p:cNvSpPr>
          <p:nvPr>
            <p:ph idx="1"/>
          </p:nvPr>
        </p:nvSpPr>
        <p:spPr/>
        <p:txBody>
          <a:bodyPr/>
          <a:lstStyle/>
          <a:p>
            <a:r>
              <a:rPr lang="en-US" dirty="0"/>
              <a:t>The Lab’s records management program meets the legal, fiscal, administrative and research needs of the Laboratory and its stakeholders through the comprehensive and on-going collection of records that adequately and properly document the history, organization, functions, policies, decisions, procedures, and essential transactions of projects and research at LBNL.</a:t>
            </a:r>
          </a:p>
          <a:p>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4</a:t>
            </a:fld>
            <a:endParaRPr lang="en-US" altLang="en-US"/>
          </a:p>
        </p:txBody>
      </p:sp>
    </p:spTree>
    <p:extLst>
      <p:ext uri="{BB962C8B-B14F-4D97-AF65-F5344CB8AC3E}">
        <p14:creationId xmlns:p14="http://schemas.microsoft.com/office/powerpoint/2010/main" val="1188680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Title 8"/>
          <p:cNvSpPr>
            <a:spLocks noGrp="1"/>
          </p:cNvSpPr>
          <p:nvPr>
            <p:ph type="title"/>
          </p:nvPr>
        </p:nvSpPr>
        <p:spPr/>
        <p:txBody>
          <a:bodyPr/>
          <a:lstStyle/>
          <a:p>
            <a:r>
              <a:rPr lang="en-US" altLang="en-US" dirty="0" smtClean="0"/>
              <a:t>What is a record?</a:t>
            </a:r>
          </a:p>
        </p:txBody>
      </p:sp>
      <p:sp>
        <p:nvSpPr>
          <p:cNvPr id="16387" name="Content Placeholder 9"/>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000" dirty="0"/>
              <a:t>A </a:t>
            </a:r>
            <a:r>
              <a:rPr lang="en-US" sz="2000" b="1" dirty="0"/>
              <a:t>record</a:t>
            </a:r>
            <a:r>
              <a:rPr lang="en-US" sz="2000" dirty="0"/>
              <a:t> is documentary material, in any media, that is created or received in the normal course of laboratory business, and is retained either temporarily or permanently, because it provides evidence of the organization's policies, procedures, activities, and decisions and has technical, administrative, historical, and/or legal value.</a:t>
            </a:r>
          </a:p>
          <a:p>
            <a:r>
              <a:rPr lang="en-US" sz="2000" dirty="0" smtClean="0"/>
              <a:t>A </a:t>
            </a:r>
            <a:r>
              <a:rPr lang="en-US" sz="2000" dirty="0"/>
              <a:t>record can be in any format: paper, </a:t>
            </a:r>
            <a:r>
              <a:rPr lang="en-US" sz="2000" dirty="0" smtClean="0"/>
              <a:t>electronic (email), </a:t>
            </a:r>
            <a:r>
              <a:rPr lang="en-US" sz="2000" dirty="0"/>
              <a:t>on a CD or disc, </a:t>
            </a:r>
            <a:r>
              <a:rPr lang="en-US" sz="2000" dirty="0" smtClean="0"/>
              <a:t>on </a:t>
            </a:r>
            <a:r>
              <a:rPr lang="en-US" sz="2000" dirty="0"/>
              <a:t>a shared drive, </a:t>
            </a:r>
            <a:r>
              <a:rPr lang="en-US" sz="2000" dirty="0" smtClean="0"/>
              <a:t>or a </a:t>
            </a:r>
            <a:r>
              <a:rPr lang="en-US" sz="2000" dirty="0"/>
              <a:t>hard </a:t>
            </a:r>
            <a:r>
              <a:rPr lang="en-US" sz="2000" dirty="0" smtClean="0"/>
              <a:t>drive.</a:t>
            </a:r>
          </a:p>
          <a:p>
            <a:r>
              <a:rPr lang="en-US" sz="2000" dirty="0" smtClean="0"/>
              <a:t>DOE </a:t>
            </a:r>
            <a:r>
              <a:rPr lang="en-US" sz="2000" dirty="0"/>
              <a:t>records </a:t>
            </a:r>
            <a:r>
              <a:rPr lang="en-US" sz="2000" dirty="0" smtClean="0"/>
              <a:t>disposition </a:t>
            </a:r>
            <a:r>
              <a:rPr lang="en-US" sz="2000" dirty="0"/>
              <a:t>schedules define the types of records and determine how long they have to be maintained.</a:t>
            </a:r>
          </a:p>
          <a:p>
            <a:r>
              <a:rPr lang="en-US" dirty="0"/>
              <a:t/>
            </a:r>
            <a:br>
              <a:rPr lang="en-US" dirty="0"/>
            </a:br>
            <a:endParaRPr lang="en-US" altLang="en-US" dirty="0" smtClean="0"/>
          </a:p>
        </p:txBody>
      </p:sp>
      <p:sp>
        <p:nvSpPr>
          <p:cNvPr id="4" name="Slide Number Placeholder 3"/>
          <p:cNvSpPr>
            <a:spLocks noGrp="1"/>
          </p:cNvSpPr>
          <p:nvPr>
            <p:ph type="sldNum" sz="quarter" idx="11"/>
          </p:nvPr>
        </p:nvSpPr>
        <p:spPr/>
        <p:txBody>
          <a:bodyPr/>
          <a:lstStyle>
            <a:lvl1pPr eaLnBrk="0" hangingPunct="0">
              <a:defRPr sz="2400">
                <a:solidFill>
                  <a:schemeClr val="tx1"/>
                </a:solidFill>
                <a:latin typeface="Arial" charset="0"/>
                <a:ea typeface="ＭＳ Ｐゴシック" pitchFamily="-109" charset="-128"/>
              </a:defRPr>
            </a:lvl1pPr>
            <a:lvl2pPr marL="37931725" indent="-37474525"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fld id="{7895A35C-E0A9-4C55-8FD7-4FA4CC2AD2D8}" type="slidenum">
              <a:rPr lang="en-US" altLang="en-US" sz="600">
                <a:solidFill>
                  <a:srgbClr val="898989"/>
                </a:solidFill>
              </a:rPr>
              <a:pPr/>
              <a:t>5</a:t>
            </a:fld>
            <a:endParaRPr lang="en-US" altLang="en-US" sz="600">
              <a:solidFill>
                <a:srgbClr val="898989"/>
              </a:solidFill>
            </a:endParaRPr>
          </a:p>
        </p:txBody>
      </p:sp>
      <p:sp>
        <p:nvSpPr>
          <p:cNvPr id="5" name="Footer Placeholder 4"/>
          <p:cNvSpPr>
            <a:spLocks noGrp="1"/>
          </p:cNvSpPr>
          <p:nvPr>
            <p:ph type="ftr" sz="quarter" idx="10"/>
          </p:nvPr>
        </p:nvSpPr>
        <p:spPr/>
        <p:txBody>
          <a:bodyPr/>
          <a:lstStyle>
            <a:lvl1pPr eaLnBrk="0" hangingPunct="0">
              <a:defRPr sz="2400">
                <a:solidFill>
                  <a:schemeClr val="tx1"/>
                </a:solidFill>
                <a:latin typeface="Arial" charset="0"/>
                <a:ea typeface="ＭＳ Ｐゴシック" pitchFamily="-109" charset="-128"/>
              </a:defRPr>
            </a:lvl1pPr>
            <a:lvl2pPr marL="37931725" indent="-37474525"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r>
              <a:rPr lang="en-US" altLang="en-US" sz="600">
                <a:solidFill>
                  <a:srgbClr val="898989"/>
                </a:solidFill>
              </a:rPr>
              <a:t>Footer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not considered a record?</a:t>
            </a:r>
            <a:endParaRPr lang="en-US" dirty="0"/>
          </a:p>
        </p:txBody>
      </p:sp>
      <p:sp>
        <p:nvSpPr>
          <p:cNvPr id="3" name="Content Placeholder 2"/>
          <p:cNvSpPr>
            <a:spLocks noGrp="1"/>
          </p:cNvSpPr>
          <p:nvPr>
            <p:ph idx="1"/>
          </p:nvPr>
        </p:nvSpPr>
        <p:spPr/>
        <p:txBody>
          <a:bodyPr/>
          <a:lstStyle/>
          <a:p>
            <a:r>
              <a:rPr lang="en-US" dirty="0" smtClean="0"/>
              <a:t>Non record materials include:</a:t>
            </a:r>
          </a:p>
          <a:p>
            <a:pPr>
              <a:buFont typeface="Arial" panose="020B0604020202020204" pitchFamily="34" charset="0"/>
              <a:buChar char="•"/>
            </a:pPr>
            <a:r>
              <a:rPr lang="en-US" dirty="0"/>
              <a:t>p</a:t>
            </a:r>
            <a:r>
              <a:rPr lang="en-US" dirty="0" smtClean="0"/>
              <a:t>ersonal papers or emails</a:t>
            </a:r>
          </a:p>
          <a:p>
            <a:pPr>
              <a:buFont typeface="Arial" panose="020B0604020202020204" pitchFamily="34" charset="0"/>
              <a:buChar char="•"/>
            </a:pPr>
            <a:r>
              <a:rPr lang="en-US" dirty="0" smtClean="0"/>
              <a:t>published materials such as books, journal articles, catalogs, and reference materials</a:t>
            </a:r>
          </a:p>
          <a:p>
            <a:pPr>
              <a:buFont typeface="Arial" panose="020B0604020202020204" pitchFamily="34" charset="0"/>
              <a:buChar char="•"/>
            </a:pPr>
            <a:r>
              <a:rPr lang="en-US" dirty="0"/>
              <a:t>d</a:t>
            </a:r>
            <a:r>
              <a:rPr lang="en-US" dirty="0" smtClean="0"/>
              <a:t>uplicate copies</a:t>
            </a:r>
          </a:p>
          <a:p>
            <a:pPr>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6</a:t>
            </a:fld>
            <a:endParaRPr lang="en-US" altLang="en-US"/>
          </a:p>
        </p:txBody>
      </p:sp>
    </p:spTree>
    <p:extLst>
      <p:ext uri="{BB962C8B-B14F-4D97-AF65-F5344CB8AC3E}">
        <p14:creationId xmlns:p14="http://schemas.microsoft.com/office/powerpoint/2010/main" val="2306004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electronic records?</a:t>
            </a:r>
            <a:endParaRPr lang="en-US" dirty="0"/>
          </a:p>
        </p:txBody>
      </p:sp>
      <p:sp>
        <p:nvSpPr>
          <p:cNvPr id="3" name="Content Placeholder 2"/>
          <p:cNvSpPr>
            <a:spLocks noGrp="1"/>
          </p:cNvSpPr>
          <p:nvPr>
            <p:ph idx="1"/>
          </p:nvPr>
        </p:nvSpPr>
        <p:spPr/>
        <p:txBody>
          <a:bodyPr/>
          <a:lstStyle/>
          <a:p>
            <a:r>
              <a:rPr lang="en-US" sz="2000" dirty="0"/>
              <a:t>Records generated, received, and maintained in </a:t>
            </a:r>
            <a:r>
              <a:rPr lang="en-US" sz="2000" dirty="0" smtClean="0"/>
              <a:t>an electronic </a:t>
            </a:r>
            <a:r>
              <a:rPr lang="en-US" sz="2000" dirty="0"/>
              <a:t>format are not excluded from records management </a:t>
            </a:r>
            <a:r>
              <a:rPr lang="en-US" sz="2000" dirty="0" smtClean="0"/>
              <a:t>requirements. </a:t>
            </a:r>
          </a:p>
          <a:p>
            <a:r>
              <a:rPr lang="en-US" sz="2000" dirty="0" smtClean="0"/>
              <a:t>Electronic records need to be </a:t>
            </a:r>
            <a:r>
              <a:rPr lang="en-US" sz="2000" dirty="0"/>
              <a:t>retrievable and usable for as long as needed to conduct agency </a:t>
            </a:r>
            <a:r>
              <a:rPr lang="en-US" sz="2000" dirty="0" smtClean="0"/>
              <a:t>business in accordance with the DOE disposition schedules. </a:t>
            </a:r>
            <a:endParaRPr lang="en-US" sz="2000" dirty="0"/>
          </a:p>
          <a:p>
            <a:r>
              <a:rPr lang="en-US" sz="2000" dirty="0" smtClean="0"/>
              <a:t>For records with long-term retentions, such as EH&amp;S records which have to be maintained 75 years, it is recommended the documents are printed to paper and archived.</a:t>
            </a:r>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7</a:t>
            </a:fld>
            <a:endParaRPr lang="en-US" altLang="en-US"/>
          </a:p>
        </p:txBody>
      </p:sp>
    </p:spTree>
    <p:extLst>
      <p:ext uri="{BB962C8B-B14F-4D97-AF65-F5344CB8AC3E}">
        <p14:creationId xmlns:p14="http://schemas.microsoft.com/office/powerpoint/2010/main" val="3103125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electronic records?</a:t>
            </a:r>
            <a:endParaRPr lang="en-US" dirty="0"/>
          </a:p>
        </p:txBody>
      </p:sp>
      <p:sp>
        <p:nvSpPr>
          <p:cNvPr id="3" name="Content Placeholder 2"/>
          <p:cNvSpPr>
            <a:spLocks noGrp="1"/>
          </p:cNvSpPr>
          <p:nvPr>
            <p:ph idx="1"/>
          </p:nvPr>
        </p:nvSpPr>
        <p:spPr/>
        <p:txBody>
          <a:bodyPr/>
          <a:lstStyle/>
          <a:p>
            <a:r>
              <a:rPr lang="en-US" sz="2000" dirty="0"/>
              <a:t>Agencies must design and implement migration strategies to counteract hardware and software dependencies of electronic records whenever the records must be maintained and used beyond the life of the information system in which the records are originally created or captured.</a:t>
            </a:r>
          </a:p>
          <a:p>
            <a:endParaRPr lang="en-US" sz="2000" dirty="0" smtClean="0"/>
          </a:p>
          <a:p>
            <a:r>
              <a:rPr lang="en-US" sz="2000" dirty="0" smtClean="0"/>
              <a:t>For </a:t>
            </a:r>
            <a:r>
              <a:rPr lang="en-US" sz="2000" dirty="0"/>
              <a:t>additional guidance see:</a:t>
            </a:r>
          </a:p>
          <a:p>
            <a:r>
              <a:rPr lang="en-US" sz="2000" dirty="0">
                <a:hlinkClick r:id="rId2"/>
              </a:rPr>
              <a:t>Managing Electronic Records at Lawrence Berkeley Laboratory</a:t>
            </a:r>
            <a:endParaRPr lang="en-US" sz="2000" dirty="0"/>
          </a:p>
          <a:p>
            <a:endParaRPr lang="en-US" dirty="0"/>
          </a:p>
        </p:txBody>
      </p:sp>
      <p:sp>
        <p:nvSpPr>
          <p:cNvPr id="4" name="Footer Placeholder 3"/>
          <p:cNvSpPr>
            <a:spLocks noGrp="1"/>
          </p:cNvSpPr>
          <p:nvPr>
            <p:ph type="ftr" sz="quarter" idx="10"/>
          </p:nvPr>
        </p:nvSpPr>
        <p:spPr/>
        <p:txBody>
          <a:bodyPr/>
          <a:lstStyle/>
          <a:p>
            <a:r>
              <a:rPr lang="en-US" altLang="en-US" smtClean="0"/>
              <a:t>Footer</a:t>
            </a:r>
            <a:endParaRPr lang="en-US" altLang="en-US"/>
          </a:p>
        </p:txBody>
      </p:sp>
      <p:sp>
        <p:nvSpPr>
          <p:cNvPr id="5" name="Slide Number Placeholder 4"/>
          <p:cNvSpPr>
            <a:spLocks noGrp="1"/>
          </p:cNvSpPr>
          <p:nvPr>
            <p:ph type="sldNum" sz="quarter" idx="11"/>
          </p:nvPr>
        </p:nvSpPr>
        <p:spPr/>
        <p:txBody>
          <a:bodyPr/>
          <a:lstStyle/>
          <a:p>
            <a:fld id="{D1D9E610-605B-4AE8-896F-E0EDCAC3363E}" type="slidenum">
              <a:rPr lang="en-US" altLang="en-US" smtClean="0"/>
              <a:pPr/>
              <a:t>8</a:t>
            </a:fld>
            <a:endParaRPr lang="en-US" altLang="en-US"/>
          </a:p>
        </p:txBody>
      </p:sp>
    </p:spTree>
    <p:extLst>
      <p:ext uri="{BB962C8B-B14F-4D97-AF65-F5344CB8AC3E}">
        <p14:creationId xmlns:p14="http://schemas.microsoft.com/office/powerpoint/2010/main" val="1507431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TextBox 14"/>
          <p:cNvSpPr txBox="1">
            <a:spLocks noChangeArrowheads="1"/>
          </p:cNvSpPr>
          <p:nvPr/>
        </p:nvSpPr>
        <p:spPr bwMode="auto">
          <a:xfrm>
            <a:off x="1458913" y="1646238"/>
            <a:ext cx="67198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Arial" charset="0"/>
                <a:ea typeface="ＭＳ Ｐゴシック" pitchFamily="-109" charset="-128"/>
              </a:defRPr>
            </a:lvl1pPr>
            <a:lvl2pPr marL="37931725" indent="-37474525" defTabSz="457200"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pPr eaLnBrk="1" hangingPunct="1"/>
            <a:r>
              <a:rPr lang="en-US" altLang="en-US" sz="3000" b="1">
                <a:solidFill>
                  <a:schemeClr val="bg1"/>
                </a:solidFill>
                <a:cs typeface="Arial" charset="0"/>
              </a:rPr>
              <a:t>Section 1: </a:t>
            </a:r>
            <a:r>
              <a:rPr lang="en-US" altLang="en-US" sz="3000">
                <a:solidFill>
                  <a:schemeClr val="bg1"/>
                </a:solidFill>
                <a:cs typeface="Arial" charset="0"/>
              </a:rPr>
              <a:t>Berkeley Lab Mission</a:t>
            </a:r>
          </a:p>
        </p:txBody>
      </p:sp>
      <p:sp>
        <p:nvSpPr>
          <p:cNvPr id="18435" name="TextBox 15"/>
          <p:cNvSpPr txBox="1">
            <a:spLocks noChangeArrowheads="1"/>
          </p:cNvSpPr>
          <p:nvPr/>
        </p:nvSpPr>
        <p:spPr bwMode="auto">
          <a:xfrm>
            <a:off x="1458913" y="2268538"/>
            <a:ext cx="45212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Arial" charset="0"/>
                <a:ea typeface="ＭＳ Ｐゴシック" pitchFamily="-109" charset="-128"/>
              </a:defRPr>
            </a:lvl1pPr>
            <a:lvl2pPr marL="37931725" indent="-37474525" defTabSz="457200"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pPr eaLnBrk="1" hangingPunct="1">
              <a:spcAft>
                <a:spcPts val="1200"/>
              </a:spcAft>
            </a:pPr>
            <a:r>
              <a:rPr lang="en-US" altLang="en-US" sz="1600">
                <a:solidFill>
                  <a:schemeClr val="bg1"/>
                </a:solidFill>
              </a:rPr>
              <a:t>SUBTITLE HERE IF NECESSARY</a:t>
            </a:r>
          </a:p>
        </p:txBody>
      </p:sp>
      <p:sp>
        <p:nvSpPr>
          <p:cNvPr id="2" name="Title 1"/>
          <p:cNvSpPr>
            <a:spLocks noGrp="1"/>
          </p:cNvSpPr>
          <p:nvPr>
            <p:ph type="title"/>
          </p:nvPr>
        </p:nvSpPr>
        <p:spPr/>
        <p:txBody>
          <a:bodyPr/>
          <a:lstStyle/>
          <a:p>
            <a:r>
              <a:rPr lang="en-US" dirty="0" smtClean="0"/>
              <a:t>Why do we archive records?</a:t>
            </a:r>
            <a:endParaRPr lang="en-US" dirty="0"/>
          </a:p>
        </p:txBody>
      </p:sp>
      <p:sp>
        <p:nvSpPr>
          <p:cNvPr id="3" name="Content Placeholder 2"/>
          <p:cNvSpPr>
            <a:spLocks noGrp="1"/>
          </p:cNvSpPr>
          <p:nvPr>
            <p:ph idx="1"/>
          </p:nvPr>
        </p:nvSpPr>
        <p:spPr/>
        <p:txBody>
          <a:bodyPr/>
          <a:lstStyle/>
          <a:p>
            <a:r>
              <a:rPr lang="en-US" b="1" dirty="0"/>
              <a:t>We are required to:</a:t>
            </a:r>
          </a:p>
          <a:p>
            <a:r>
              <a:rPr lang="en-US" dirty="0">
                <a:hlinkClick r:id="rId3"/>
              </a:rPr>
              <a:t>DOE Order 243.1B Admin </a:t>
            </a:r>
            <a:r>
              <a:rPr lang="en-US" dirty="0" err="1">
                <a:hlinkClick r:id="rId3"/>
              </a:rPr>
              <a:t>Chg</a:t>
            </a:r>
            <a:r>
              <a:rPr lang="en-US" dirty="0">
                <a:hlinkClick r:id="rId3"/>
              </a:rPr>
              <a:t> 1 - Records Management CRD </a:t>
            </a:r>
            <a:endParaRPr lang="en-US" dirty="0"/>
          </a:p>
          <a:p>
            <a:r>
              <a:rPr lang="en-US" dirty="0">
                <a:hlinkClick r:id="rId4"/>
              </a:rPr>
              <a:t>36 CFR, chapter XII, subchapter B – Records Management</a:t>
            </a:r>
            <a:endParaRPr lang="en-US" dirty="0"/>
          </a:p>
          <a:p>
            <a:r>
              <a:rPr lang="en-US" dirty="0">
                <a:hlinkClick r:id="rId5"/>
              </a:rPr>
              <a:t>LBNL Prime Contract – DEAR Clause, Access to and Ownership of Records</a:t>
            </a:r>
            <a:endParaRPr lang="en-US" dirty="0"/>
          </a:p>
          <a:p>
            <a:r>
              <a:rPr lang="en-US" dirty="0">
                <a:hlinkClick r:id="rId6"/>
              </a:rPr>
              <a:t>LBNL RPM – Archives and Records Management Policy</a:t>
            </a:r>
            <a:endParaRPr lang="en-US" dirty="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BNL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LBNL_Template</Template>
  <TotalTime>983</TotalTime>
  <Words>1366</Words>
  <Application>Microsoft Office PowerPoint</Application>
  <PresentationFormat>On-screen Show (4:3)</PresentationFormat>
  <Paragraphs>182</Paragraphs>
  <Slides>22</Slides>
  <Notes>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LBNL_Template</vt:lpstr>
      <vt:lpstr>PowerPoint Presentation</vt:lpstr>
      <vt:lpstr>Records Management at Lawrence Berkeley National Laboratory</vt:lpstr>
      <vt:lpstr>What we will cover in this class</vt:lpstr>
      <vt:lpstr>Records management supports the Lab’s mission and business processes</vt:lpstr>
      <vt:lpstr>What is a record?</vt:lpstr>
      <vt:lpstr>What is not considered a record?</vt:lpstr>
      <vt:lpstr>What about electronic records?</vt:lpstr>
      <vt:lpstr>What about electronic records?</vt:lpstr>
      <vt:lpstr>Why do we archive records?</vt:lpstr>
      <vt:lpstr>Why do we archive records?</vt:lpstr>
      <vt:lpstr>Records Management Lifecycle</vt:lpstr>
      <vt:lpstr>Records Liaison Officers</vt:lpstr>
      <vt:lpstr>Records Disposition Schedules</vt:lpstr>
      <vt:lpstr>Records Disposition Schedules</vt:lpstr>
      <vt:lpstr>Legal Holds on Records</vt:lpstr>
      <vt:lpstr>Unlawful destruction or removal of records</vt:lpstr>
      <vt:lpstr>Records disposals</vt:lpstr>
      <vt:lpstr>How do I send records to Archives?</vt:lpstr>
      <vt:lpstr>Sending records to Archives</vt:lpstr>
      <vt:lpstr>How do I retrieve records from Archives?</vt:lpstr>
      <vt:lpstr>Archives and Records Office Contacts</vt:lpstr>
      <vt:lpstr>Records Management 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C. Nelson</dc:creator>
  <cp:lastModifiedBy>Karen C. Nelson</cp:lastModifiedBy>
  <cp:revision>66</cp:revision>
  <dcterms:created xsi:type="dcterms:W3CDTF">2017-02-02T18:42:29Z</dcterms:created>
  <dcterms:modified xsi:type="dcterms:W3CDTF">2017-06-07T22:36:48Z</dcterms:modified>
</cp:coreProperties>
</file>