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79300" cy="9134475" type="ledger"/>
  <p:notesSz cx="6997700" cy="120269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1pPr>
    <a:lvl2pPr marL="402973" indent="38306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2pPr>
    <a:lvl3pPr marL="807477" indent="75078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3pPr>
    <a:lvl4pPr marL="1211983" indent="111852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4pPr>
    <a:lvl5pPr marL="1616487" indent="148626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5pPr>
    <a:lvl6pPr marL="2206390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6pPr>
    <a:lvl7pPr marL="2647668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7pPr>
    <a:lvl8pPr marL="3088946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8pPr>
    <a:lvl9pPr marL="3530224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EBAFF"/>
    <a:srgbClr val="FFFFFF"/>
    <a:srgbClr val="FFCC66"/>
    <a:srgbClr val="FF8000"/>
    <a:srgbClr val="63A6FF"/>
    <a:srgbClr val="CC00FF"/>
    <a:srgbClr val="333333"/>
    <a:srgbClr val="CBCBCB"/>
    <a:srgbClr val="1CC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howGuides="1">
      <p:cViewPr>
        <p:scale>
          <a:sx n="150" d="100"/>
          <a:sy n="150" d="100"/>
        </p:scale>
        <p:origin x="-112" y="-80"/>
      </p:cViewPr>
      <p:guideLst>
        <p:guide orient="horz" pos="506"/>
        <p:guide pos="50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48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DA9E2915-BAC0-0E41-BA05-6FD2DD108759}" type="datetime1">
              <a:rPr lang="en-US"/>
              <a:pPr>
                <a:defRPr/>
              </a:pPr>
              <a:t>5/30/13</a:t>
            </a:fld>
            <a:endParaRPr lang="en-US" dirty="0"/>
          </a:p>
        </p:txBody>
      </p:sp>
      <p:sp>
        <p:nvSpPr>
          <p:cNvPr id="1638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1430000"/>
            <a:ext cx="3048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11430000"/>
            <a:ext cx="3048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A5BA588B-637C-7643-8798-1C63BD39C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858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>
            <a:lvl1pPr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>
            <a:lvl1pPr algn="r"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92125" y="901700"/>
            <a:ext cx="6013450" cy="4510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5713413"/>
            <a:ext cx="5130800" cy="541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1425238"/>
            <a:ext cx="3032125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b" anchorCtr="0" compatLnSpc="1">
            <a:prstTxWarp prst="textNoShape">
              <a:avLst/>
            </a:prstTxWarp>
          </a:bodyPr>
          <a:lstStyle>
            <a:lvl1pPr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11425238"/>
            <a:ext cx="3032125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b" anchorCtr="0" compatLnSpc="1">
            <a:prstTxWarp prst="textNoShape">
              <a:avLst/>
            </a:prstTxWarp>
          </a:bodyPr>
          <a:lstStyle>
            <a:lvl1pPr algn="r"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E21A4B1E-A9D0-1C48-908A-5E28F1CA9A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291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0297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80747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21198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61648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022323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426788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831252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235717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39FCC-518D-F54C-A693-760D36C7271F}" type="slidenum">
              <a: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pPr/>
              <a:t>1</a:t>
            </a:fld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92125" y="901700"/>
            <a:ext cx="6013450" cy="4510088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750" y="2837733"/>
            <a:ext cx="10351802" cy="19571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7500" y="5175459"/>
            <a:ext cx="8524302" cy="2335857"/>
          </a:xfrm>
        </p:spPr>
        <p:txBody>
          <a:bodyPr/>
          <a:lstStyle>
            <a:lvl1pPr marL="0" indent="0" algn="ctr">
              <a:buNone/>
              <a:defRPr/>
            </a:lvl1pPr>
            <a:lvl2pPr marL="404465" indent="0" algn="ctr">
              <a:buNone/>
              <a:defRPr/>
            </a:lvl2pPr>
            <a:lvl3pPr marL="808929" indent="0" algn="ctr">
              <a:buNone/>
              <a:defRPr/>
            </a:lvl3pPr>
            <a:lvl4pPr marL="1213394" indent="0" algn="ctr">
              <a:buNone/>
              <a:defRPr/>
            </a:lvl4pPr>
            <a:lvl5pPr marL="1617859" indent="0" algn="ctr">
              <a:buNone/>
              <a:defRPr/>
            </a:lvl5pPr>
            <a:lvl6pPr marL="2022323" indent="0" algn="ctr">
              <a:buNone/>
              <a:defRPr/>
            </a:lvl6pPr>
            <a:lvl7pPr marL="2426788" indent="0" algn="ctr">
              <a:buNone/>
              <a:defRPr/>
            </a:lvl7pPr>
            <a:lvl8pPr marL="2831252" indent="0" algn="ctr">
              <a:buNone/>
              <a:defRPr/>
            </a:lvl8pPr>
            <a:lvl9pPr marL="323571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9DC90-80EF-2844-A663-1BBDD05EAA76}" type="datetime1">
              <a:rPr lang="en-US"/>
              <a:pPr>
                <a:defRPr/>
              </a:pPr>
              <a:t>5/30/13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04440-4334-1C43-AEDD-F2319D0F63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77700-A55E-F145-8F9C-3624B29FE8B0}" type="datetime1">
              <a:rPr lang="en-US"/>
              <a:pPr>
                <a:defRPr/>
              </a:pPr>
              <a:t>5/30/13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BB49-3386-7F49-BE13-642C450D18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78358" y="811583"/>
            <a:ext cx="2587196" cy="730795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51" y="811583"/>
            <a:ext cx="7619615" cy="730795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576F6-6F58-C547-9633-6107FB283C40}" type="datetime1">
              <a:rPr lang="en-US"/>
              <a:pPr>
                <a:defRPr/>
              </a:pPr>
              <a:t>5/30/13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E3876-FB98-E847-B9A4-F541A26CE4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88CA-1AC2-0348-B1B0-9824BAA06B79}" type="datetime1">
              <a:rPr lang="en-US"/>
              <a:pPr>
                <a:defRPr/>
              </a:pPr>
              <a:t>5/30/13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D9597-46EB-8040-9F4F-E89C2F1C2F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081" y="5869497"/>
            <a:ext cx="10351802" cy="18153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081" y="3871331"/>
            <a:ext cx="10351802" cy="1998166"/>
          </a:xfrm>
        </p:spPr>
        <p:txBody>
          <a:bodyPr anchor="b"/>
          <a:lstStyle>
            <a:lvl1pPr marL="0" indent="0">
              <a:buNone/>
              <a:defRPr sz="1800"/>
            </a:lvl1pPr>
            <a:lvl2pPr marL="404465" indent="0">
              <a:buNone/>
              <a:defRPr sz="1700"/>
            </a:lvl2pPr>
            <a:lvl3pPr marL="808929" indent="0">
              <a:buNone/>
              <a:defRPr sz="1400"/>
            </a:lvl3pPr>
            <a:lvl4pPr marL="1213394" indent="0">
              <a:buNone/>
              <a:defRPr sz="1300"/>
            </a:lvl4pPr>
            <a:lvl5pPr marL="1617859" indent="0">
              <a:buNone/>
              <a:defRPr sz="1300"/>
            </a:lvl5pPr>
            <a:lvl6pPr marL="2022323" indent="0">
              <a:buNone/>
              <a:defRPr sz="1300"/>
            </a:lvl6pPr>
            <a:lvl7pPr marL="2426788" indent="0">
              <a:buNone/>
              <a:defRPr sz="1300"/>
            </a:lvl7pPr>
            <a:lvl8pPr marL="2831252" indent="0">
              <a:buNone/>
              <a:defRPr sz="1300"/>
            </a:lvl8pPr>
            <a:lvl9pPr marL="3235717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BA608-4E75-B840-9EEA-06E695F6FB21}" type="datetime1">
              <a:rPr lang="en-US"/>
              <a:pPr>
                <a:defRPr/>
              </a:pPr>
              <a:t>5/30/13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EB0DE-4170-6349-81BC-2B667EC573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50" y="2638105"/>
            <a:ext cx="5103404" cy="54814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2150" y="2638105"/>
            <a:ext cx="5103405" cy="54814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17757-51BD-C343-BACA-CC42E08C1090}" type="datetime1">
              <a:rPr lang="en-US"/>
              <a:pPr>
                <a:defRPr/>
              </a:pPr>
              <a:t>5/30/13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95DA8-6849-5141-AEFD-67267EFB7E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64" y="365680"/>
            <a:ext cx="10961973" cy="152241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666" y="2044812"/>
            <a:ext cx="5381305" cy="85262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4465" indent="0">
              <a:buNone/>
              <a:defRPr sz="1800" b="1"/>
            </a:lvl2pPr>
            <a:lvl3pPr marL="808929" indent="0">
              <a:buNone/>
              <a:defRPr sz="1700" b="1"/>
            </a:lvl3pPr>
            <a:lvl4pPr marL="1213394" indent="0">
              <a:buNone/>
              <a:defRPr sz="1400" b="1"/>
            </a:lvl4pPr>
            <a:lvl5pPr marL="1617859" indent="0">
              <a:buNone/>
              <a:defRPr sz="1400" b="1"/>
            </a:lvl5pPr>
            <a:lvl6pPr marL="2022323" indent="0">
              <a:buNone/>
              <a:defRPr sz="1400" b="1"/>
            </a:lvl6pPr>
            <a:lvl7pPr marL="2426788" indent="0">
              <a:buNone/>
              <a:defRPr sz="1400" b="1"/>
            </a:lvl7pPr>
            <a:lvl8pPr marL="2831252" indent="0">
              <a:buNone/>
              <a:defRPr sz="1400" b="1"/>
            </a:lvl8pPr>
            <a:lvl9pPr marL="3235717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666" y="2897439"/>
            <a:ext cx="5381305" cy="526314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6316" y="2044812"/>
            <a:ext cx="5384325" cy="85262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4465" indent="0">
              <a:buNone/>
              <a:defRPr sz="1800" b="1"/>
            </a:lvl2pPr>
            <a:lvl3pPr marL="808929" indent="0">
              <a:buNone/>
              <a:defRPr sz="1700" b="1"/>
            </a:lvl3pPr>
            <a:lvl4pPr marL="1213394" indent="0">
              <a:buNone/>
              <a:defRPr sz="1400" b="1"/>
            </a:lvl4pPr>
            <a:lvl5pPr marL="1617859" indent="0">
              <a:buNone/>
              <a:defRPr sz="1400" b="1"/>
            </a:lvl5pPr>
            <a:lvl6pPr marL="2022323" indent="0">
              <a:buNone/>
              <a:defRPr sz="1400" b="1"/>
            </a:lvl6pPr>
            <a:lvl7pPr marL="2426788" indent="0">
              <a:buNone/>
              <a:defRPr sz="1400" b="1"/>
            </a:lvl7pPr>
            <a:lvl8pPr marL="2831252" indent="0">
              <a:buNone/>
              <a:defRPr sz="1400" b="1"/>
            </a:lvl8pPr>
            <a:lvl9pPr marL="3235717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6316" y="2897439"/>
            <a:ext cx="5384325" cy="526314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7E6F3-1B92-8E4D-B465-3DC452A85B2D}" type="datetime1">
              <a:rPr lang="en-US"/>
              <a:pPr>
                <a:defRPr/>
              </a:pPr>
              <a:t>5/30/13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DD918-4334-D347-A1FF-0168C13E5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A77B9-6B26-204D-9114-E181724380FC}" type="datetime1">
              <a:rPr lang="en-US"/>
              <a:pPr>
                <a:defRPr/>
              </a:pPr>
              <a:t>5/30/13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B6285-9382-D74A-8D55-D8F94B9686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457B5-50DC-1742-AA4E-B323B1917EC7}" type="datetime1">
              <a:rPr lang="en-US"/>
              <a:pPr>
                <a:defRPr/>
              </a:pPr>
              <a:t>5/30/13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86790-9D1F-9740-9A83-3AB4CF620A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64" y="363813"/>
            <a:ext cx="4006906" cy="154853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71" y="363814"/>
            <a:ext cx="6808567" cy="779676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664" y="1912345"/>
            <a:ext cx="4006906" cy="6248234"/>
          </a:xfrm>
        </p:spPr>
        <p:txBody>
          <a:bodyPr/>
          <a:lstStyle>
            <a:lvl1pPr marL="0" indent="0">
              <a:buNone/>
              <a:defRPr sz="1300"/>
            </a:lvl1pPr>
            <a:lvl2pPr marL="404465" indent="0">
              <a:buNone/>
              <a:defRPr sz="1200"/>
            </a:lvl2pPr>
            <a:lvl3pPr marL="808929" indent="0">
              <a:buNone/>
              <a:defRPr sz="900"/>
            </a:lvl3pPr>
            <a:lvl4pPr marL="1213394" indent="0">
              <a:buNone/>
              <a:defRPr sz="800"/>
            </a:lvl4pPr>
            <a:lvl5pPr marL="1617859" indent="0">
              <a:buNone/>
              <a:defRPr sz="800"/>
            </a:lvl5pPr>
            <a:lvl6pPr marL="2022323" indent="0">
              <a:buNone/>
              <a:defRPr sz="800"/>
            </a:lvl6pPr>
            <a:lvl7pPr marL="2426788" indent="0">
              <a:buNone/>
              <a:defRPr sz="800"/>
            </a:lvl7pPr>
            <a:lvl8pPr marL="2831252" indent="0">
              <a:buNone/>
              <a:defRPr sz="800"/>
            </a:lvl8pPr>
            <a:lvl9pPr marL="3235717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97050-B1E4-8941-8C2F-203DD08613FB}" type="datetime1">
              <a:rPr lang="en-US"/>
              <a:pPr>
                <a:defRPr/>
              </a:pPr>
              <a:t>5/30/13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84654-FA63-C14B-AD72-E5F3B31181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7833" y="6393761"/>
            <a:ext cx="7306977" cy="75561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7833" y="815314"/>
            <a:ext cx="7306977" cy="5481431"/>
          </a:xfrm>
        </p:spPr>
        <p:txBody>
          <a:bodyPr/>
          <a:lstStyle>
            <a:lvl1pPr marL="0" indent="0">
              <a:buNone/>
              <a:defRPr sz="3000"/>
            </a:lvl1pPr>
            <a:lvl2pPr marL="404465" indent="0">
              <a:buNone/>
              <a:defRPr sz="2600"/>
            </a:lvl2pPr>
            <a:lvl3pPr marL="808929" indent="0">
              <a:buNone/>
              <a:defRPr sz="2200"/>
            </a:lvl3pPr>
            <a:lvl4pPr marL="1213394" indent="0">
              <a:buNone/>
              <a:defRPr sz="1800"/>
            </a:lvl4pPr>
            <a:lvl5pPr marL="1617859" indent="0">
              <a:buNone/>
              <a:defRPr sz="1800"/>
            </a:lvl5pPr>
            <a:lvl6pPr marL="2022323" indent="0">
              <a:buNone/>
              <a:defRPr sz="1800"/>
            </a:lvl6pPr>
            <a:lvl7pPr marL="2426788" indent="0">
              <a:buNone/>
              <a:defRPr sz="1800"/>
            </a:lvl7pPr>
            <a:lvl8pPr marL="2831252" indent="0">
              <a:buNone/>
              <a:defRPr sz="1800"/>
            </a:lvl8pPr>
            <a:lvl9pPr marL="3235717" indent="0">
              <a:buNone/>
              <a:defRPr sz="18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7833" y="7149372"/>
            <a:ext cx="7306977" cy="1070913"/>
          </a:xfrm>
        </p:spPr>
        <p:txBody>
          <a:bodyPr/>
          <a:lstStyle>
            <a:lvl1pPr marL="0" indent="0">
              <a:buNone/>
              <a:defRPr sz="1300"/>
            </a:lvl1pPr>
            <a:lvl2pPr marL="404465" indent="0">
              <a:buNone/>
              <a:defRPr sz="1200"/>
            </a:lvl2pPr>
            <a:lvl3pPr marL="808929" indent="0">
              <a:buNone/>
              <a:defRPr sz="900"/>
            </a:lvl3pPr>
            <a:lvl4pPr marL="1213394" indent="0">
              <a:buNone/>
              <a:defRPr sz="800"/>
            </a:lvl4pPr>
            <a:lvl5pPr marL="1617859" indent="0">
              <a:buNone/>
              <a:defRPr sz="800"/>
            </a:lvl5pPr>
            <a:lvl6pPr marL="2022323" indent="0">
              <a:buNone/>
              <a:defRPr sz="800"/>
            </a:lvl6pPr>
            <a:lvl7pPr marL="2426788" indent="0">
              <a:buNone/>
              <a:defRPr sz="800"/>
            </a:lvl7pPr>
            <a:lvl8pPr marL="2831252" indent="0">
              <a:buNone/>
              <a:defRPr sz="800"/>
            </a:lvl8pPr>
            <a:lvl9pPr marL="3235717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EC595-42E4-8B45-8A0C-0B9DCFC8410C}" type="datetime1">
              <a:rPr lang="en-US"/>
              <a:pPr>
                <a:defRPr/>
              </a:pPr>
              <a:t>5/30/13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02CEC-3911-274A-BBC5-F73D881F6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3750" y="811582"/>
            <a:ext cx="10351802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750" y="2638104"/>
            <a:ext cx="10351802" cy="5481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3750" y="8322897"/>
            <a:ext cx="2537354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>
              <a:defRPr sz="1700">
                <a:latin typeface="Arial" charset="0"/>
              </a:defRPr>
            </a:lvl1pPr>
          </a:lstStyle>
          <a:p>
            <a:pPr>
              <a:defRPr/>
            </a:pPr>
            <a:fld id="{6CD0238C-CBA8-BD4F-B4A7-F7E47D85D881}" type="datetime1">
              <a:rPr lang="en-US"/>
              <a:pPr>
                <a:defRPr/>
              </a:pPr>
              <a:t>5/30/13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0960" y="8322897"/>
            <a:ext cx="3857382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 algn="ctr">
              <a:defRPr sz="17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8198" y="8322897"/>
            <a:ext cx="2537354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 algn="r">
              <a:defRPr sz="1700">
                <a:latin typeface="Arial" charset="0"/>
              </a:defRPr>
            </a:lvl1pPr>
          </a:lstStyle>
          <a:p>
            <a:pPr>
              <a:defRPr/>
            </a:pPr>
            <a:fld id="{5E35B8EB-D38C-1647-955C-97D43F0A7D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04465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808929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213394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617859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89183" indent="-389183" algn="l" defTabSz="1040374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4251" indent="-324830" algn="l" defTabSz="1040374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299318" indent="-258945" algn="l" defTabSz="1040374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18740" indent="-258945" algn="l" defTabSz="1040374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39694" indent="-258945" algn="l" defTabSz="1040374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744180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148645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553109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3957575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04465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08929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13394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17859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22323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26788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31252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35717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Line 98"/>
          <p:cNvSpPr>
            <a:spLocks noChangeShapeType="1"/>
          </p:cNvSpPr>
          <p:nvPr/>
        </p:nvSpPr>
        <p:spPr bwMode="auto">
          <a:xfrm>
            <a:off x="9714180" y="4042303"/>
            <a:ext cx="0" cy="9144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9" name="Line 98"/>
          <p:cNvSpPr>
            <a:spLocks noChangeShapeType="1"/>
          </p:cNvSpPr>
          <p:nvPr/>
        </p:nvSpPr>
        <p:spPr bwMode="auto">
          <a:xfrm>
            <a:off x="7849367" y="4029604"/>
            <a:ext cx="0" cy="3048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7" name="Line 119"/>
          <p:cNvSpPr>
            <a:spLocks noChangeShapeType="1"/>
          </p:cNvSpPr>
          <p:nvPr/>
        </p:nvSpPr>
        <p:spPr bwMode="auto">
          <a:xfrm rot="5400000">
            <a:off x="8610599" y="6715654"/>
            <a:ext cx="0" cy="31749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62" name="Line 106"/>
          <p:cNvSpPr>
            <a:spLocks noChangeShapeType="1"/>
          </p:cNvSpPr>
          <p:nvPr/>
        </p:nvSpPr>
        <p:spPr bwMode="auto">
          <a:xfrm flipH="1">
            <a:off x="10063699" y="1811340"/>
            <a:ext cx="10046" cy="145630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62" name="Line 106"/>
          <p:cNvSpPr>
            <a:spLocks noChangeShapeType="1"/>
          </p:cNvSpPr>
          <p:nvPr/>
        </p:nvSpPr>
        <p:spPr bwMode="auto">
          <a:xfrm>
            <a:off x="6260801" y="4070884"/>
            <a:ext cx="0" cy="108922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65" name="Line 106"/>
          <p:cNvSpPr>
            <a:spLocks noChangeShapeType="1"/>
          </p:cNvSpPr>
          <p:nvPr/>
        </p:nvSpPr>
        <p:spPr bwMode="auto">
          <a:xfrm>
            <a:off x="3435350" y="6507951"/>
            <a:ext cx="0" cy="42165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66" name="Line 106"/>
          <p:cNvSpPr>
            <a:spLocks noChangeShapeType="1"/>
          </p:cNvSpPr>
          <p:nvPr/>
        </p:nvSpPr>
        <p:spPr bwMode="auto">
          <a:xfrm>
            <a:off x="684180" y="6171676"/>
            <a:ext cx="0" cy="42165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69" name="Line 124"/>
          <p:cNvSpPr>
            <a:spLocks noChangeShapeType="1"/>
          </p:cNvSpPr>
          <p:nvPr/>
        </p:nvSpPr>
        <p:spPr bwMode="auto">
          <a:xfrm>
            <a:off x="8759276" y="3238793"/>
            <a:ext cx="0" cy="3639312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0" name="Rectangle 91"/>
          <p:cNvSpPr>
            <a:spLocks noChangeArrowheads="1"/>
          </p:cNvSpPr>
          <p:nvPr/>
        </p:nvSpPr>
        <p:spPr bwMode="auto">
          <a:xfrm>
            <a:off x="7185349" y="4870256"/>
            <a:ext cx="1304925" cy="151308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1" name="Line 108"/>
          <p:cNvSpPr>
            <a:spLocks noChangeShapeType="1"/>
          </p:cNvSpPr>
          <p:nvPr/>
        </p:nvSpPr>
        <p:spPr bwMode="auto">
          <a:xfrm flipH="1">
            <a:off x="5623986" y="3253720"/>
            <a:ext cx="0" cy="82650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2" name="Line 106"/>
          <p:cNvSpPr>
            <a:spLocks noChangeShapeType="1"/>
          </p:cNvSpPr>
          <p:nvPr/>
        </p:nvSpPr>
        <p:spPr bwMode="auto">
          <a:xfrm flipH="1">
            <a:off x="11364912" y="2001836"/>
            <a:ext cx="0" cy="276148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3" name="Line 106"/>
          <p:cNvSpPr>
            <a:spLocks noChangeShapeType="1"/>
          </p:cNvSpPr>
          <p:nvPr/>
        </p:nvSpPr>
        <p:spPr bwMode="auto">
          <a:xfrm flipH="1">
            <a:off x="3453025" y="2198688"/>
            <a:ext cx="0" cy="31420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6" name="TextBox 241"/>
          <p:cNvSpPr txBox="1">
            <a:spLocks noChangeArrowheads="1"/>
          </p:cNvSpPr>
          <p:nvPr/>
        </p:nvSpPr>
        <p:spPr bwMode="auto">
          <a:xfrm>
            <a:off x="0" y="562378"/>
            <a:ext cx="12795250" cy="48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300" b="1" dirty="0">
                <a:latin typeface="Arial Narrow" pitchFamily="-106" charset="0"/>
              </a:rPr>
              <a:t>Lawrence Berkeley National Laboratory</a:t>
            </a:r>
            <a:r>
              <a:rPr lang="en-US" sz="1300" dirty="0">
                <a:latin typeface="Arial Narrow" pitchFamily="-106" charset="0"/>
              </a:rPr>
              <a:t/>
            </a:r>
            <a:br>
              <a:rPr lang="en-US" sz="1300" dirty="0">
                <a:latin typeface="Arial Narrow" pitchFamily="-106" charset="0"/>
              </a:rPr>
            </a:br>
            <a:r>
              <a:rPr lang="en-US" sz="1300" dirty="0">
                <a:latin typeface="Arial Narrow" pitchFamily="-106" charset="0"/>
              </a:rPr>
              <a:t>IT Division</a:t>
            </a:r>
          </a:p>
        </p:txBody>
      </p:sp>
      <p:sp>
        <p:nvSpPr>
          <p:cNvPr id="15377" name="Date Placeholder 192"/>
          <p:cNvSpPr>
            <a:spLocks noGrp="1"/>
          </p:cNvSpPr>
          <p:nvPr>
            <p:ph type="dt" sz="quarter" idx="10"/>
          </p:nvPr>
        </p:nvSpPr>
        <p:spPr>
          <a:xfrm>
            <a:off x="11236856" y="8507599"/>
            <a:ext cx="652463" cy="268661"/>
          </a:xfrm>
          <a:noFill/>
        </p:spPr>
        <p:txBody>
          <a:bodyPr/>
          <a:lstStyle/>
          <a:p>
            <a:pPr algn="ctr"/>
            <a:fld id="{C316B524-0542-6E41-899F-BA3AFEAC2E9F}" type="datetime1">
              <a:rPr lang="en-US" sz="600">
                <a:latin typeface="Optima" pitchFamily="-106" charset="0"/>
              </a:rPr>
              <a:pPr algn="ctr"/>
              <a:t>5/30/13</a:t>
            </a:fld>
            <a:endParaRPr lang="en-US" sz="600" dirty="0">
              <a:latin typeface="Optima" pitchFamily="-106" charset="0"/>
            </a:endParaRPr>
          </a:p>
        </p:txBody>
      </p:sp>
      <p:sp>
        <p:nvSpPr>
          <p:cNvPr id="15378" name="Line 98"/>
          <p:cNvSpPr>
            <a:spLocks noChangeShapeType="1"/>
          </p:cNvSpPr>
          <p:nvPr/>
        </p:nvSpPr>
        <p:spPr bwMode="auto">
          <a:xfrm>
            <a:off x="6089650" y="1960786"/>
            <a:ext cx="0" cy="128360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9" name="Line 106"/>
          <p:cNvSpPr>
            <a:spLocks noChangeShapeType="1"/>
          </p:cNvSpPr>
          <p:nvPr/>
        </p:nvSpPr>
        <p:spPr bwMode="auto">
          <a:xfrm>
            <a:off x="2029883" y="3236927"/>
            <a:ext cx="0" cy="17164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0" name="Line 99"/>
          <p:cNvSpPr>
            <a:spLocks noChangeShapeType="1"/>
          </p:cNvSpPr>
          <p:nvPr/>
        </p:nvSpPr>
        <p:spPr bwMode="auto">
          <a:xfrm rot="5400000" flipH="1">
            <a:off x="7331629" y="-1236431"/>
            <a:ext cx="30644" cy="6477002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1" name="Rectangle 5"/>
          <p:cNvSpPr>
            <a:spLocks noChangeArrowheads="1"/>
          </p:cNvSpPr>
          <p:nvPr/>
        </p:nvSpPr>
        <p:spPr bwMode="auto">
          <a:xfrm>
            <a:off x="2803525" y="1724559"/>
            <a:ext cx="1304925" cy="488475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2" name="Rectangle 21"/>
          <p:cNvSpPr>
            <a:spLocks noChangeArrowheads="1"/>
          </p:cNvSpPr>
          <p:nvPr/>
        </p:nvSpPr>
        <p:spPr bwMode="auto">
          <a:xfrm>
            <a:off x="1384973" y="3393646"/>
            <a:ext cx="1304925" cy="537322"/>
          </a:xfrm>
          <a:prstGeom prst="rect">
            <a:avLst/>
          </a:prstGeom>
          <a:solidFill>
            <a:schemeClr val="bg1">
              <a:alpha val="50195"/>
            </a:schemeClr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3" name="Rectangle 4"/>
          <p:cNvSpPr>
            <a:spLocks noChangeArrowheads="1"/>
          </p:cNvSpPr>
          <p:nvPr/>
        </p:nvSpPr>
        <p:spPr bwMode="auto">
          <a:xfrm>
            <a:off x="5219700" y="1662275"/>
            <a:ext cx="1739900" cy="71642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4" name="Text Box 30"/>
          <p:cNvSpPr txBox="1">
            <a:spLocks noChangeArrowheads="1"/>
          </p:cNvSpPr>
          <p:nvPr/>
        </p:nvSpPr>
        <p:spPr bwMode="auto">
          <a:xfrm>
            <a:off x="5219700" y="1768757"/>
            <a:ext cx="1739900" cy="42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25000"/>
              </a:spcBef>
            </a:pPr>
            <a:r>
              <a:rPr lang="en-US" sz="1200" b="1" dirty="0">
                <a:latin typeface="Arial Narrow" pitchFamily="-106" charset="0"/>
              </a:rPr>
              <a:t>Rosío Alvarez</a:t>
            </a:r>
            <a:endParaRPr lang="en-US" sz="1300" b="1" dirty="0">
              <a:latin typeface="Arial Narrow" pitchFamily="-106" charset="0"/>
            </a:endParaRPr>
          </a:p>
          <a:p>
            <a:pPr algn="ctr">
              <a:spcBef>
                <a:spcPct val="25000"/>
              </a:spcBef>
            </a:pPr>
            <a:r>
              <a:rPr lang="en-US" sz="800" dirty="0" smtClean="0">
                <a:latin typeface="Arial Narrow" pitchFamily="-106" charset="0"/>
              </a:rPr>
              <a:t>CIO/IT </a:t>
            </a:r>
            <a:r>
              <a:rPr lang="en-US" sz="800" dirty="0">
                <a:latin typeface="Arial Narrow" pitchFamily="-106" charset="0"/>
              </a:rPr>
              <a:t>Division Director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385" name="Text Box 32"/>
          <p:cNvSpPr txBox="1">
            <a:spLocks noChangeArrowheads="1"/>
          </p:cNvSpPr>
          <p:nvPr/>
        </p:nvSpPr>
        <p:spPr bwMode="auto">
          <a:xfrm>
            <a:off x="2800505" y="1790149"/>
            <a:ext cx="1304925" cy="312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 smtClean="0">
                <a:latin typeface="Arial Narrow" pitchFamily="-106" charset="0"/>
              </a:rPr>
              <a:t>Matt Perry</a:t>
            </a:r>
            <a:br>
              <a:rPr lang="en-US" sz="900" b="1" dirty="0" smtClean="0">
                <a:latin typeface="Arial Narrow" pitchFamily="-106" charset="0"/>
              </a:rPr>
            </a:br>
            <a:r>
              <a:rPr lang="en-US" sz="800" dirty="0" smtClean="0">
                <a:latin typeface="Arial Narrow" pitchFamily="-106" charset="0"/>
              </a:rPr>
              <a:t>Division Deputy, Operations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386" name="Line 104"/>
          <p:cNvSpPr>
            <a:spLocks noChangeShapeType="1"/>
          </p:cNvSpPr>
          <p:nvPr/>
        </p:nvSpPr>
        <p:spPr bwMode="auto">
          <a:xfrm rot="5400000">
            <a:off x="5399993" y="-108538"/>
            <a:ext cx="0" cy="6713316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7" name="Rectangle 147"/>
          <p:cNvSpPr>
            <a:spLocks noChangeArrowheads="1"/>
          </p:cNvSpPr>
          <p:nvPr/>
        </p:nvSpPr>
        <p:spPr bwMode="auto">
          <a:xfrm>
            <a:off x="1392525" y="3402975"/>
            <a:ext cx="1287526" cy="268661"/>
          </a:xfrm>
          <a:prstGeom prst="rect">
            <a:avLst/>
          </a:prstGeom>
          <a:solidFill>
            <a:srgbClr val="99CCFF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8" name="Text Box 24"/>
          <p:cNvSpPr txBox="1">
            <a:spLocks noChangeArrowheads="1"/>
          </p:cNvSpPr>
          <p:nvPr/>
        </p:nvSpPr>
        <p:spPr bwMode="auto">
          <a:xfrm>
            <a:off x="1422732" y="3666039"/>
            <a:ext cx="1232429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Mark Dedlow</a:t>
            </a:r>
            <a:endParaRPr lang="en-US" sz="900" dirty="0"/>
          </a:p>
        </p:txBody>
      </p:sp>
      <p:sp>
        <p:nvSpPr>
          <p:cNvPr id="15389" name="Text Box 24"/>
          <p:cNvSpPr txBox="1">
            <a:spLocks noChangeArrowheads="1"/>
          </p:cNvSpPr>
          <p:nvPr/>
        </p:nvSpPr>
        <p:spPr bwMode="auto">
          <a:xfrm>
            <a:off x="1392525" y="3422777"/>
            <a:ext cx="1304925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 Bold" pitchFamily="-110" charset="0"/>
              </a:rPr>
              <a:t>Business </a:t>
            </a:r>
            <a:r>
              <a:rPr lang="en-US" sz="900" b="1" dirty="0" smtClean="0">
                <a:latin typeface="Arial Narrow Bold" pitchFamily="-110" charset="0"/>
              </a:rPr>
              <a:t>Systems</a:t>
            </a:r>
            <a:endParaRPr lang="en-US" sz="900" dirty="0"/>
          </a:p>
        </p:txBody>
      </p:sp>
      <p:sp>
        <p:nvSpPr>
          <p:cNvPr id="15394" name="Rectangle 16"/>
          <p:cNvSpPr>
            <a:spLocks noChangeArrowheads="1"/>
          </p:cNvSpPr>
          <p:nvPr/>
        </p:nvSpPr>
        <p:spPr bwMode="auto">
          <a:xfrm>
            <a:off x="7218001" y="4262436"/>
            <a:ext cx="1211978" cy="4197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1" name="Rectangle 213"/>
          <p:cNvSpPr>
            <a:spLocks noChangeArrowheads="1"/>
          </p:cNvSpPr>
          <p:nvPr/>
        </p:nvSpPr>
        <p:spPr bwMode="auto">
          <a:xfrm>
            <a:off x="7222835" y="4266670"/>
            <a:ext cx="1202916" cy="20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396" name="Text Box 24"/>
          <p:cNvSpPr txBox="1">
            <a:spLocks noChangeArrowheads="1"/>
          </p:cNvSpPr>
          <p:nvPr/>
        </p:nvSpPr>
        <p:spPr bwMode="auto">
          <a:xfrm>
            <a:off x="7211959" y="4472861"/>
            <a:ext cx="1276227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Mark Rosenberg</a:t>
            </a:r>
            <a:endParaRPr lang="en-US" sz="900" dirty="0"/>
          </a:p>
        </p:txBody>
      </p:sp>
      <p:sp>
        <p:nvSpPr>
          <p:cNvPr id="15397" name="Line 106"/>
          <p:cNvSpPr>
            <a:spLocks noChangeShapeType="1"/>
          </p:cNvSpPr>
          <p:nvPr/>
        </p:nvSpPr>
        <p:spPr bwMode="auto">
          <a:xfrm>
            <a:off x="3398245" y="4733220"/>
            <a:ext cx="0" cy="115693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8" name="Line 106"/>
          <p:cNvSpPr>
            <a:spLocks noChangeShapeType="1"/>
          </p:cNvSpPr>
          <p:nvPr/>
        </p:nvSpPr>
        <p:spPr bwMode="auto">
          <a:xfrm>
            <a:off x="685691" y="4733219"/>
            <a:ext cx="0" cy="42165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9" name="Rectangle 6"/>
          <p:cNvSpPr>
            <a:spLocks noChangeArrowheads="1"/>
          </p:cNvSpPr>
          <p:nvPr/>
        </p:nvSpPr>
        <p:spPr bwMode="auto">
          <a:xfrm>
            <a:off x="117807" y="4248136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0" name="Rectangle 13"/>
          <p:cNvSpPr>
            <a:spLocks noChangeArrowheads="1"/>
          </p:cNvSpPr>
          <p:nvPr/>
        </p:nvSpPr>
        <p:spPr bwMode="auto">
          <a:xfrm>
            <a:off x="1458981" y="4253734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1" name="Line 114"/>
          <p:cNvSpPr>
            <a:spLocks noChangeShapeType="1"/>
          </p:cNvSpPr>
          <p:nvPr/>
        </p:nvSpPr>
        <p:spPr bwMode="auto">
          <a:xfrm>
            <a:off x="2040456" y="3930969"/>
            <a:ext cx="0" cy="94591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3" name="Line 117"/>
          <p:cNvSpPr>
            <a:spLocks noChangeShapeType="1"/>
          </p:cNvSpPr>
          <p:nvPr/>
        </p:nvSpPr>
        <p:spPr bwMode="auto">
          <a:xfrm flipH="1">
            <a:off x="1348724" y="4074629"/>
            <a:ext cx="1511" cy="189182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4" name="Line 118"/>
          <p:cNvSpPr>
            <a:spLocks noChangeShapeType="1"/>
          </p:cNvSpPr>
          <p:nvPr/>
        </p:nvSpPr>
        <p:spPr bwMode="auto">
          <a:xfrm>
            <a:off x="2718595" y="4076493"/>
            <a:ext cx="0" cy="219456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5" name="Line 119"/>
          <p:cNvSpPr>
            <a:spLocks noChangeShapeType="1"/>
          </p:cNvSpPr>
          <p:nvPr/>
        </p:nvSpPr>
        <p:spPr bwMode="auto">
          <a:xfrm rot="5400000">
            <a:off x="2773721" y="4443369"/>
            <a:ext cx="0" cy="11327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6" name="Line 120"/>
          <p:cNvSpPr>
            <a:spLocks noChangeShapeType="1"/>
          </p:cNvSpPr>
          <p:nvPr/>
        </p:nvSpPr>
        <p:spPr bwMode="auto">
          <a:xfrm rot="5400000">
            <a:off x="1309456" y="4454342"/>
            <a:ext cx="0" cy="875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7" name="Line 122"/>
          <p:cNvSpPr>
            <a:spLocks noChangeShapeType="1"/>
          </p:cNvSpPr>
          <p:nvPr/>
        </p:nvSpPr>
        <p:spPr bwMode="auto">
          <a:xfrm rot="5400000">
            <a:off x="1303415" y="5915187"/>
            <a:ext cx="0" cy="875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8" name="Text Box 46"/>
          <p:cNvSpPr txBox="1">
            <a:spLocks noChangeArrowheads="1"/>
          </p:cNvSpPr>
          <p:nvPr/>
        </p:nvSpPr>
        <p:spPr bwMode="auto">
          <a:xfrm>
            <a:off x="117807" y="4843297"/>
            <a:ext cx="1159933" cy="479784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Krishnan, Srinivasarengan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MacFarlane, Robert</a:t>
            </a:r>
            <a:r>
              <a:rPr lang="en-US" sz="600" dirty="0" smtClean="0">
                <a:latin typeface="Arial Narrow" pitchFamily="-106" charset="0"/>
              </a:rPr>
              <a:t> 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 smtClean="0">
                <a:latin typeface="Arial Narrow" pitchFamily="-106" charset="0"/>
              </a:rPr>
              <a:t>Suarez</a:t>
            </a:r>
            <a:r>
              <a:rPr lang="en-US" sz="600" dirty="0">
                <a:latin typeface="Arial Narrow" pitchFamily="-106" charset="0"/>
              </a:rPr>
              <a:t>, Linda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Zaheer, Mohammed</a:t>
            </a:r>
          </a:p>
        </p:txBody>
      </p:sp>
      <p:sp>
        <p:nvSpPr>
          <p:cNvPr id="15409" name="Text Box 46"/>
          <p:cNvSpPr txBox="1">
            <a:spLocks noChangeArrowheads="1"/>
          </p:cNvSpPr>
          <p:nvPr/>
        </p:nvSpPr>
        <p:spPr bwMode="auto">
          <a:xfrm>
            <a:off x="96662" y="6274289"/>
            <a:ext cx="1159933" cy="1505834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Abell, </a:t>
            </a:r>
            <a:r>
              <a:rPr lang="en-US" sz="600" dirty="0" smtClean="0">
                <a:latin typeface="Arial Narrow" pitchFamily="-106" charset="0"/>
              </a:rPr>
              <a:t>Daniel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600" dirty="0" err="1" smtClean="0">
                <a:latin typeface="Arial Narrow" pitchFamily="-106" charset="0"/>
              </a:rPr>
              <a:t>Amirineni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Vijay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600" dirty="0" err="1" smtClean="0">
                <a:latin typeface="Arial Narrow" pitchFamily="-106" charset="0"/>
              </a:rPr>
              <a:t>Arce</a:t>
            </a:r>
            <a:r>
              <a:rPr lang="en-US" sz="600" dirty="0" err="1">
                <a:latin typeface="Arial Narrow" pitchFamily="-106" charset="0"/>
              </a:rPr>
              <a:t>-Kaskiri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Vanessa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600" dirty="0" err="1" smtClean="0">
                <a:latin typeface="Arial Narrow" pitchFamily="-106" charset="0"/>
              </a:rPr>
              <a:t>Bhide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 smtClean="0">
                <a:latin typeface="Arial Narrow" pitchFamily="-106" charset="0"/>
              </a:rPr>
              <a:t>Pankaj</a:t>
            </a:r>
            <a:r>
              <a:rPr lang="en-US" sz="600" dirty="0">
                <a:latin typeface="Arial Narrow" pitchFamily="-106" charset="0"/>
              </a:rPr>
              <a:t/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 err="1" smtClean="0">
                <a:solidFill>
                  <a:srgbClr val="008000"/>
                </a:solidFill>
                <a:latin typeface="Arial Narrow" pitchFamily="-106" charset="0"/>
              </a:rPr>
              <a:t>Couto</a:t>
            </a:r>
            <a:r>
              <a:rPr lang="en-US" sz="600" b="1" dirty="0" smtClean="0">
                <a:solidFill>
                  <a:srgbClr val="008000"/>
                </a:solidFill>
                <a:latin typeface="Arial Narrow" pitchFamily="-106" charset="0"/>
              </a:rPr>
              <a:t>, Ryan</a:t>
            </a:r>
            <a:br>
              <a:rPr lang="en-US" sz="600" b="1" dirty="0" smtClean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b="1" dirty="0" smtClean="0">
                <a:solidFill>
                  <a:srgbClr val="008000"/>
                </a:solidFill>
                <a:latin typeface="Arial Narrow" pitchFamily="-106" charset="0"/>
              </a:rPr>
              <a:t>Horton, Andrew </a:t>
            </a:r>
            <a:br>
              <a:rPr lang="en-US" sz="600" b="1" dirty="0" smtClean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b="1" dirty="0" smtClean="0">
                <a:solidFill>
                  <a:srgbClr val="008000"/>
                </a:solidFill>
                <a:latin typeface="Arial Narrow" pitchFamily="-106" charset="0"/>
              </a:rPr>
              <a:t>Kim, </a:t>
            </a:r>
            <a:r>
              <a:rPr lang="en-US" sz="600" b="1" dirty="0" err="1" smtClean="0">
                <a:solidFill>
                  <a:srgbClr val="008000"/>
                </a:solidFill>
                <a:latin typeface="Arial Narrow" pitchFamily="-106" charset="0"/>
              </a:rPr>
              <a:t>Yerin</a:t>
            </a: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/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dirty="0" smtClean="0">
                <a:latin typeface="Arial Narrow" pitchFamily="-106" charset="0"/>
              </a:rPr>
              <a:t>Kremer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Michael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600" dirty="0" smtClean="0">
                <a:latin typeface="Arial Narrow" pitchFamily="-106" charset="0"/>
              </a:rPr>
              <a:t>Lee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Donald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600" dirty="0" smtClean="0">
                <a:latin typeface="Arial Narrow" pitchFamily="-106" charset="0"/>
              </a:rPr>
              <a:t>Leung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Annette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600" dirty="0" err="1" smtClean="0">
                <a:latin typeface="Arial Narrow" pitchFamily="-106" charset="0"/>
              </a:rPr>
              <a:t>Muramalla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Praveen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600" dirty="0" smtClean="0">
                <a:latin typeface="Arial Narrow" pitchFamily="-106" charset="0"/>
              </a:rPr>
              <a:t>Newman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Lana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600" dirty="0" smtClean="0">
                <a:latin typeface="Arial Narrow" pitchFamily="-106" charset="0"/>
              </a:rPr>
              <a:t>Pease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Jeremy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600" b="1" dirty="0" smtClean="0">
                <a:solidFill>
                  <a:srgbClr val="008000"/>
                </a:solidFill>
                <a:latin typeface="Arial Narrow" pitchFamily="-106" charset="0"/>
              </a:rPr>
              <a:t>Pham, Andy</a:t>
            </a: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/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dirty="0" smtClean="0">
                <a:latin typeface="Arial Narrow" pitchFamily="-106" charset="0"/>
              </a:rPr>
              <a:t>Rice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Steve</a:t>
            </a:r>
            <a:r>
              <a:rPr lang="en-US" sz="600" dirty="0">
                <a:latin typeface="Arial Narrow" pitchFamily="-106" charset="0"/>
              </a:rPr>
              <a:t/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 smtClean="0">
                <a:solidFill>
                  <a:srgbClr val="008000"/>
                </a:solidFill>
                <a:latin typeface="Arial Narrow" pitchFamily="-106" charset="0"/>
              </a:rPr>
              <a:t>Saw, </a:t>
            </a:r>
            <a:r>
              <a:rPr lang="en-US" sz="600" b="1" dirty="0" err="1" smtClean="0">
                <a:solidFill>
                  <a:srgbClr val="008000"/>
                </a:solidFill>
                <a:latin typeface="Arial Narrow" pitchFamily="-106" charset="0"/>
              </a:rPr>
              <a:t>Kunwon</a:t>
            </a: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/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dirty="0" smtClean="0">
                <a:latin typeface="Arial Narrow" pitchFamily="-106" charset="0"/>
              </a:rPr>
              <a:t>White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Irina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600" dirty="0" err="1" smtClean="0">
                <a:latin typeface="Arial Narrow" pitchFamily="-106" charset="0"/>
              </a:rPr>
              <a:t>Wyrick</a:t>
            </a:r>
            <a:r>
              <a:rPr lang="en-US" sz="600" dirty="0">
                <a:latin typeface="Arial Narrow" pitchFamily="-106" charset="0"/>
              </a:rPr>
              <a:t>, Steven</a:t>
            </a:r>
          </a:p>
        </p:txBody>
      </p:sp>
      <p:sp>
        <p:nvSpPr>
          <p:cNvPr id="15410" name="Text Box 46"/>
          <p:cNvSpPr txBox="1">
            <a:spLocks noChangeArrowheads="1"/>
          </p:cNvSpPr>
          <p:nvPr/>
        </p:nvSpPr>
        <p:spPr bwMode="auto">
          <a:xfrm>
            <a:off x="1446898" y="4850759"/>
            <a:ext cx="1179567" cy="692535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96"/>
              </a:lnSpc>
              <a:spcBef>
                <a:spcPts val="85"/>
              </a:spcBef>
              <a:spcAft>
                <a:spcPts val="134"/>
              </a:spcAft>
            </a:pPr>
            <a:r>
              <a:rPr lang="en-US" sz="600" dirty="0">
                <a:latin typeface="Arial Narrow" pitchFamily="-106" charset="0"/>
              </a:rPr>
              <a:t>Fleischauer, Nancy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Hanny, Frank 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Jayabalan, Karthik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Lee, Mary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Leung, Peter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Patil, Jayant</a:t>
            </a:r>
          </a:p>
        </p:txBody>
      </p:sp>
      <p:sp>
        <p:nvSpPr>
          <p:cNvPr id="15411" name="Text Box 46"/>
          <p:cNvSpPr txBox="1">
            <a:spLocks noChangeArrowheads="1"/>
          </p:cNvSpPr>
          <p:nvPr/>
        </p:nvSpPr>
        <p:spPr bwMode="auto">
          <a:xfrm>
            <a:off x="2824318" y="4878743"/>
            <a:ext cx="1188630" cy="1048273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Bakaley, Stephen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Challborn, Craig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Chen, Henry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Galbreath, David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Gantawar, Ajay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Kessler, Stephen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Lafferty, Sally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Sadagopan, Rajan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Shaikh Mohammed, Abu </a:t>
            </a:r>
            <a:r>
              <a:rPr lang="en-US" sz="600" dirty="0" err="1">
                <a:latin typeface="Arial Narrow" pitchFamily="-106" charset="0"/>
              </a:rPr>
              <a:t>Sufian</a:t>
            </a:r>
            <a:endParaRPr lang="en-US" sz="600" dirty="0" smtClean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 smtClean="0">
                <a:latin typeface="Arial Narrow" pitchFamily="-106" charset="0"/>
              </a:rPr>
              <a:t>Tunuguntla</a:t>
            </a:r>
            <a:r>
              <a:rPr lang="en-US" sz="600" dirty="0">
                <a:latin typeface="Arial Narrow" pitchFamily="-106" charset="0"/>
              </a:rPr>
              <a:t>, Suresh</a:t>
            </a:r>
          </a:p>
        </p:txBody>
      </p:sp>
      <p:sp>
        <p:nvSpPr>
          <p:cNvPr id="15412" name="Text Box 46"/>
          <p:cNvSpPr txBox="1">
            <a:spLocks noChangeArrowheads="1"/>
          </p:cNvSpPr>
          <p:nvPr/>
        </p:nvSpPr>
        <p:spPr bwMode="auto">
          <a:xfrm>
            <a:off x="2813051" y="6623765"/>
            <a:ext cx="1219200" cy="817591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 err="1" smtClean="0">
                <a:latin typeface="Arial Narrow" pitchFamily="-106" charset="0"/>
              </a:rPr>
              <a:t>Dy</a:t>
            </a:r>
            <a:r>
              <a:rPr lang="en-US" sz="600" dirty="0">
                <a:latin typeface="Arial Narrow" pitchFamily="-106" charset="0"/>
              </a:rPr>
              <a:t>, Jonathan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Eichman, Laura</a:t>
            </a:r>
            <a:endParaRPr lang="en-US" sz="600" dirty="0" smtClean="0">
              <a:latin typeface="Arial Narrow" pitchFamily="-106" charset="0"/>
            </a:endParaRP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 smtClean="0">
                <a:latin typeface="Arial Narrow" pitchFamily="-106" charset="0"/>
              </a:rPr>
              <a:t>Huynh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 smtClean="0">
                <a:latin typeface="Arial Narrow" pitchFamily="-106" charset="0"/>
              </a:rPr>
              <a:t>Chinh</a:t>
            </a:r>
            <a:endParaRPr lang="en-US" sz="600" dirty="0" smtClean="0">
              <a:latin typeface="Arial Narrow" pitchFamily="-106" charset="0"/>
            </a:endParaRP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 smtClean="0">
                <a:latin typeface="Arial Narrow" pitchFamily="-106" charset="0"/>
              </a:rPr>
              <a:t>Khan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 smtClean="0">
                <a:latin typeface="Arial Narrow" pitchFamily="-106" charset="0"/>
              </a:rPr>
              <a:t>Majid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b="1" dirty="0" smtClean="0">
                <a:solidFill>
                  <a:srgbClr val="FF0000"/>
                </a:solidFill>
                <a:latin typeface="Arial Narrow" pitchFamily="-106" charset="0"/>
              </a:rPr>
              <a:t>Lanka, Ravi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 smtClean="0">
                <a:latin typeface="Arial Narrow" pitchFamily="-106" charset="0"/>
              </a:rPr>
              <a:t>McCoy</a:t>
            </a:r>
            <a:r>
              <a:rPr lang="en-US" sz="600" dirty="0">
                <a:latin typeface="Arial Narrow" pitchFamily="-106" charset="0"/>
              </a:rPr>
              <a:t>, John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Moll, Christopher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Phelan, John</a:t>
            </a:r>
          </a:p>
        </p:txBody>
      </p:sp>
      <p:sp>
        <p:nvSpPr>
          <p:cNvPr id="15413" name="Rectangle 149"/>
          <p:cNvSpPr>
            <a:spLocks noChangeArrowheads="1"/>
          </p:cNvSpPr>
          <p:nvPr/>
        </p:nvSpPr>
        <p:spPr bwMode="auto">
          <a:xfrm>
            <a:off x="129891" y="4251870"/>
            <a:ext cx="1138789" cy="236945"/>
          </a:xfrm>
          <a:prstGeom prst="rect">
            <a:avLst/>
          </a:prstGeom>
          <a:solidFill>
            <a:srgbClr val="99CC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4" name="Text Box 24"/>
          <p:cNvSpPr txBox="1">
            <a:spLocks noChangeArrowheads="1"/>
          </p:cNvSpPr>
          <p:nvPr/>
        </p:nvSpPr>
        <p:spPr bwMode="auto">
          <a:xfrm>
            <a:off x="160096" y="4248139"/>
            <a:ext cx="1087438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 Narrow Bold" pitchFamily="-110" charset="0"/>
              </a:rPr>
              <a:t>Decision Support/DW</a:t>
            </a:r>
            <a:endParaRPr lang="en-US" sz="800" dirty="0"/>
          </a:p>
        </p:txBody>
      </p:sp>
      <p:sp>
        <p:nvSpPr>
          <p:cNvPr id="15415" name="Text Box 24"/>
          <p:cNvSpPr txBox="1">
            <a:spLocks noChangeArrowheads="1"/>
          </p:cNvSpPr>
          <p:nvPr/>
        </p:nvSpPr>
        <p:spPr bwMode="auto">
          <a:xfrm>
            <a:off x="117807" y="4479486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Vik Bhatia</a:t>
            </a:r>
            <a:endParaRPr lang="en-US" sz="900" dirty="0"/>
          </a:p>
        </p:txBody>
      </p:sp>
      <p:sp>
        <p:nvSpPr>
          <p:cNvPr id="15416" name="Rectangle 6"/>
          <p:cNvSpPr>
            <a:spLocks noChangeArrowheads="1"/>
          </p:cNvSpPr>
          <p:nvPr/>
        </p:nvSpPr>
        <p:spPr bwMode="auto">
          <a:xfrm>
            <a:off x="1458981" y="4253734"/>
            <a:ext cx="1159933" cy="47762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7" name="Rectangle 157"/>
          <p:cNvSpPr>
            <a:spLocks noChangeArrowheads="1"/>
          </p:cNvSpPr>
          <p:nvPr/>
        </p:nvSpPr>
        <p:spPr bwMode="auto">
          <a:xfrm>
            <a:off x="1471064" y="4255600"/>
            <a:ext cx="1138789" cy="236945"/>
          </a:xfrm>
          <a:prstGeom prst="rect">
            <a:avLst/>
          </a:prstGeom>
          <a:solidFill>
            <a:srgbClr val="99CC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8" name="Text Box 24"/>
          <p:cNvSpPr txBox="1">
            <a:spLocks noChangeArrowheads="1"/>
          </p:cNvSpPr>
          <p:nvPr/>
        </p:nvSpPr>
        <p:spPr bwMode="auto">
          <a:xfrm>
            <a:off x="1501270" y="4250004"/>
            <a:ext cx="1087438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 Narrow Bold" pitchFamily="-110" charset="0"/>
              </a:rPr>
              <a:t>HR Systems</a:t>
            </a:r>
            <a:endParaRPr lang="en-US" sz="800" dirty="0"/>
          </a:p>
        </p:txBody>
      </p:sp>
      <p:sp>
        <p:nvSpPr>
          <p:cNvPr id="15419" name="Rectangle 6"/>
          <p:cNvSpPr>
            <a:spLocks noChangeArrowheads="1"/>
          </p:cNvSpPr>
          <p:nvPr/>
        </p:nvSpPr>
        <p:spPr bwMode="auto">
          <a:xfrm>
            <a:off x="2830358" y="4253734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0" name="Rectangle 161"/>
          <p:cNvSpPr>
            <a:spLocks noChangeArrowheads="1"/>
          </p:cNvSpPr>
          <p:nvPr/>
        </p:nvSpPr>
        <p:spPr bwMode="auto">
          <a:xfrm>
            <a:off x="2842442" y="4255600"/>
            <a:ext cx="1138789" cy="236945"/>
          </a:xfrm>
          <a:prstGeom prst="rect">
            <a:avLst/>
          </a:prstGeom>
          <a:solidFill>
            <a:srgbClr val="99CC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1" name="Text Box 24"/>
          <p:cNvSpPr txBox="1">
            <a:spLocks noChangeArrowheads="1"/>
          </p:cNvSpPr>
          <p:nvPr/>
        </p:nvSpPr>
        <p:spPr bwMode="auto">
          <a:xfrm>
            <a:off x="2834892" y="4277259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 Narrow Bold" pitchFamily="-110" charset="0"/>
              </a:rPr>
              <a:t>Financial Systems</a:t>
            </a:r>
            <a:endParaRPr lang="en-US" sz="800" dirty="0"/>
          </a:p>
        </p:txBody>
      </p:sp>
      <p:sp>
        <p:nvSpPr>
          <p:cNvPr id="15422" name="Text Box 24"/>
          <p:cNvSpPr txBox="1">
            <a:spLocks noChangeArrowheads="1"/>
          </p:cNvSpPr>
          <p:nvPr/>
        </p:nvSpPr>
        <p:spPr bwMode="auto">
          <a:xfrm>
            <a:off x="2830358" y="4491288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Rich Nosek</a:t>
            </a:r>
            <a:endParaRPr lang="en-US" sz="900" dirty="0"/>
          </a:p>
        </p:txBody>
      </p:sp>
      <p:sp>
        <p:nvSpPr>
          <p:cNvPr id="15423" name="Rectangle 6"/>
          <p:cNvSpPr>
            <a:spLocks noChangeArrowheads="1"/>
          </p:cNvSpPr>
          <p:nvPr/>
        </p:nvSpPr>
        <p:spPr bwMode="auto">
          <a:xfrm>
            <a:off x="99684" y="5690324"/>
            <a:ext cx="1159933" cy="47948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4" name="Rectangle 165"/>
          <p:cNvSpPr>
            <a:spLocks noChangeArrowheads="1"/>
          </p:cNvSpPr>
          <p:nvPr/>
        </p:nvSpPr>
        <p:spPr bwMode="auto">
          <a:xfrm>
            <a:off x="111767" y="5688457"/>
            <a:ext cx="1138789" cy="238810"/>
          </a:xfrm>
          <a:prstGeom prst="rect">
            <a:avLst/>
          </a:prstGeom>
          <a:solidFill>
            <a:srgbClr val="99CC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5" name="Text Box 24"/>
          <p:cNvSpPr txBox="1">
            <a:spLocks noChangeArrowheads="1"/>
          </p:cNvSpPr>
          <p:nvPr/>
        </p:nvSpPr>
        <p:spPr bwMode="auto">
          <a:xfrm>
            <a:off x="111765" y="5690326"/>
            <a:ext cx="1111604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 Narrow Bold" pitchFamily="-110" charset="0"/>
              </a:rPr>
              <a:t>EH&amp;S/FAC Systems</a:t>
            </a:r>
            <a:endParaRPr lang="en-US" sz="800" dirty="0"/>
          </a:p>
        </p:txBody>
      </p:sp>
      <p:sp>
        <p:nvSpPr>
          <p:cNvPr id="15426" name="Text Box 24"/>
          <p:cNvSpPr txBox="1">
            <a:spLocks noChangeArrowheads="1"/>
          </p:cNvSpPr>
          <p:nvPr/>
        </p:nvSpPr>
        <p:spPr bwMode="auto">
          <a:xfrm>
            <a:off x="99684" y="5925404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Chris Peach </a:t>
            </a:r>
            <a:endParaRPr lang="en-US" sz="800" dirty="0"/>
          </a:p>
        </p:txBody>
      </p:sp>
      <p:sp>
        <p:nvSpPr>
          <p:cNvPr id="15427" name="Rectangle 6"/>
          <p:cNvSpPr>
            <a:spLocks noChangeArrowheads="1"/>
          </p:cNvSpPr>
          <p:nvPr/>
        </p:nvSpPr>
        <p:spPr bwMode="auto">
          <a:xfrm>
            <a:off x="2813050" y="6042559"/>
            <a:ext cx="1236132" cy="47762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93" name="Text Box 46"/>
          <p:cNvSpPr txBox="1">
            <a:spLocks noChangeArrowheads="1"/>
          </p:cNvSpPr>
          <p:nvPr/>
        </p:nvSpPr>
        <p:spPr bwMode="auto">
          <a:xfrm>
            <a:off x="2827193" y="2632493"/>
            <a:ext cx="1252062" cy="301632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r>
              <a:rPr lang="en-US" sz="600" dirty="0" smtClean="0">
                <a:latin typeface="Arial Narrow" pitchFamily="-110" charset="0"/>
              </a:rPr>
              <a:t>Bautista, Armando	Green, Susan</a:t>
            </a:r>
            <a:br>
              <a:rPr lang="en-US" sz="600" dirty="0" smtClean="0">
                <a:latin typeface="Arial Narrow" pitchFamily="-110" charset="0"/>
              </a:rPr>
            </a:br>
            <a:r>
              <a:rPr lang="en-US" sz="600" dirty="0" smtClean="0">
                <a:latin typeface="Arial Narrow" pitchFamily="-110" charset="0"/>
              </a:rPr>
              <a:t>Brenner, Dianne	Lucido, Nina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r>
              <a:rPr lang="en-US" sz="600" dirty="0" err="1" smtClean="0">
                <a:latin typeface="Arial Narrow" pitchFamily="-110" charset="0"/>
              </a:rPr>
              <a:t>Gerstle</a:t>
            </a:r>
            <a:r>
              <a:rPr lang="en-US" sz="600" dirty="0" smtClean="0">
                <a:latin typeface="Arial Narrow" pitchFamily="-110" charset="0"/>
              </a:rPr>
              <a:t>, Jeanne	</a:t>
            </a:r>
            <a:r>
              <a:rPr lang="en-US" sz="600" b="1" dirty="0" err="1" smtClean="0">
                <a:solidFill>
                  <a:srgbClr val="0000FF"/>
                </a:solidFill>
                <a:latin typeface="Arial Narrow" pitchFamily="-110" charset="0"/>
              </a:rPr>
              <a:t>Tomaselli</a:t>
            </a:r>
            <a:r>
              <a:rPr lang="en-US" sz="600" b="1" dirty="0" smtClean="0">
                <a:solidFill>
                  <a:srgbClr val="0000FF"/>
                </a:solidFill>
                <a:latin typeface="Arial Narrow" pitchFamily="-110" charset="0"/>
              </a:rPr>
              <a:t>, Ann</a:t>
            </a:r>
            <a:endParaRPr lang="en-US" sz="600" b="1" dirty="0">
              <a:solidFill>
                <a:srgbClr val="0000FF"/>
              </a:solidFill>
              <a:latin typeface="Arial Narrow" pitchFamily="-110" charset="0"/>
            </a:endParaRPr>
          </a:p>
        </p:txBody>
      </p:sp>
      <p:sp>
        <p:nvSpPr>
          <p:cNvPr id="15432" name="Rectangle 45"/>
          <p:cNvSpPr>
            <a:spLocks noChangeArrowheads="1"/>
          </p:cNvSpPr>
          <p:nvPr/>
        </p:nvSpPr>
        <p:spPr bwMode="auto">
          <a:xfrm>
            <a:off x="2828702" y="2431257"/>
            <a:ext cx="1256593" cy="206924"/>
          </a:xfrm>
          <a:prstGeom prst="rect">
            <a:avLst/>
          </a:prstGeom>
          <a:solidFill>
            <a:srgbClr val="CCFFCC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33" name="Text Box 24"/>
          <p:cNvSpPr txBox="1">
            <a:spLocks noChangeArrowheads="1"/>
          </p:cNvSpPr>
          <p:nvPr/>
        </p:nvSpPr>
        <p:spPr bwMode="auto">
          <a:xfrm>
            <a:off x="2828702" y="2442561"/>
            <a:ext cx="1256593" cy="186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 smtClean="0">
                <a:latin typeface="Arial Narrow Bold" pitchFamily="-110" charset="0"/>
              </a:rPr>
              <a:t>Administrative </a:t>
            </a:r>
            <a:r>
              <a:rPr lang="en-US" sz="800" b="1" dirty="0">
                <a:latin typeface="Arial Narrow Bold" pitchFamily="-110" charset="0"/>
              </a:rPr>
              <a:t>Support</a:t>
            </a:r>
            <a:endParaRPr lang="en-US" sz="800" dirty="0"/>
          </a:p>
        </p:txBody>
      </p:sp>
      <p:sp>
        <p:nvSpPr>
          <p:cNvPr id="15435" name="Text Box 46"/>
          <p:cNvSpPr txBox="1">
            <a:spLocks noChangeArrowheads="1"/>
          </p:cNvSpPr>
          <p:nvPr/>
        </p:nvSpPr>
        <p:spPr bwMode="auto">
          <a:xfrm>
            <a:off x="5691717" y="4906174"/>
            <a:ext cx="1159933" cy="692535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96"/>
              </a:lnSpc>
              <a:spcBef>
                <a:spcPts val="85"/>
              </a:spcBef>
              <a:spcAft>
                <a:spcPts val="134"/>
              </a:spcAft>
            </a:pPr>
            <a:r>
              <a:rPr lang="en-US" sz="600" dirty="0" err="1" smtClean="0">
                <a:latin typeface="Arial Narrow" pitchFamily="-106" charset="0"/>
              </a:rPr>
              <a:t>Agrawal</a:t>
            </a:r>
            <a:r>
              <a:rPr lang="en-US" sz="600" dirty="0" smtClean="0">
                <a:latin typeface="Arial Narrow" pitchFamily="-106" charset="0"/>
              </a:rPr>
              <a:t>, </a:t>
            </a:r>
            <a:r>
              <a:rPr lang="en-US" sz="600" dirty="0" err="1" smtClean="0">
                <a:latin typeface="Arial Narrow" pitchFamily="-106" charset="0"/>
              </a:rPr>
              <a:t>Sonali</a:t>
            </a:r>
            <a:r>
              <a:rPr lang="en-US" sz="600" dirty="0" smtClean="0">
                <a:latin typeface="Arial Narrow" pitchFamily="-106" charset="0"/>
              </a:rPr>
              <a:t/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600" dirty="0" err="1" smtClean="0">
                <a:latin typeface="Arial Narrow" pitchFamily="-106" charset="0"/>
              </a:rPr>
              <a:t>Hui</a:t>
            </a:r>
            <a:r>
              <a:rPr lang="en-US" sz="600" dirty="0" smtClean="0">
                <a:latin typeface="Arial Narrow" pitchFamily="-106" charset="0"/>
              </a:rPr>
              <a:t>, Cedric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600" dirty="0" smtClean="0">
                <a:latin typeface="Arial Narrow" pitchFamily="-106" charset="0"/>
              </a:rPr>
              <a:t>Khan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Mohammed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600" dirty="0" smtClean="0">
                <a:latin typeface="Arial Narrow" pitchFamily="-106" charset="0"/>
              </a:rPr>
              <a:t>Schafer</a:t>
            </a:r>
            <a:r>
              <a:rPr lang="en-US" sz="600" dirty="0">
                <a:latin typeface="Arial Narrow" pitchFamily="-106" charset="0"/>
              </a:rPr>
              <a:t>, Karen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Selvarajan</a:t>
            </a:r>
            <a:r>
              <a:rPr lang="en-US" sz="600" dirty="0" smtClean="0">
                <a:latin typeface="Arial Narrow" pitchFamily="-106" charset="0"/>
              </a:rPr>
              <a:t>, </a:t>
            </a:r>
            <a:r>
              <a:rPr lang="en-US" sz="600" dirty="0" err="1" smtClean="0">
                <a:latin typeface="Arial Narrow" pitchFamily="-106" charset="0"/>
              </a:rPr>
              <a:t>Ashwin</a:t>
            </a:r>
            <a:r>
              <a:rPr lang="en-US" sz="600" dirty="0" smtClean="0">
                <a:latin typeface="Arial Narrow" pitchFamily="-106" charset="0"/>
              </a:rPr>
              <a:t> </a:t>
            </a:r>
            <a:r>
              <a:rPr lang="en-US" sz="600" dirty="0">
                <a:latin typeface="Arial Narrow" pitchFamily="-106" charset="0"/>
              </a:rPr>
              <a:t>Prabhu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Stoddard, Nat</a:t>
            </a:r>
          </a:p>
        </p:txBody>
      </p:sp>
      <p:sp>
        <p:nvSpPr>
          <p:cNvPr id="15499" name="Rectangle 21"/>
          <p:cNvSpPr>
            <a:spLocks noChangeArrowheads="1"/>
          </p:cNvSpPr>
          <p:nvPr/>
        </p:nvSpPr>
        <p:spPr bwMode="auto">
          <a:xfrm>
            <a:off x="8106199" y="3399242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Rectangle 185"/>
          <p:cNvSpPr>
            <a:spLocks noChangeArrowheads="1"/>
          </p:cNvSpPr>
          <p:nvPr/>
        </p:nvSpPr>
        <p:spPr bwMode="auto">
          <a:xfrm>
            <a:off x="8112240" y="3410435"/>
            <a:ext cx="1304925" cy="2686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502" name="Text Box 24"/>
          <p:cNvSpPr txBox="1">
            <a:spLocks noChangeArrowheads="1"/>
          </p:cNvSpPr>
          <p:nvPr/>
        </p:nvSpPr>
        <p:spPr bwMode="auto">
          <a:xfrm>
            <a:off x="8112240" y="3428426"/>
            <a:ext cx="1304925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 smtClean="0">
                <a:latin typeface="Arial Narrow Bold" pitchFamily="-110" charset="0"/>
              </a:rPr>
              <a:t>User Support</a:t>
            </a:r>
            <a:endParaRPr lang="en-US" sz="900" dirty="0"/>
          </a:p>
        </p:txBody>
      </p:sp>
      <p:sp>
        <p:nvSpPr>
          <p:cNvPr id="15441" name="Rectangle 6"/>
          <p:cNvSpPr>
            <a:spLocks noChangeArrowheads="1"/>
          </p:cNvSpPr>
          <p:nvPr/>
        </p:nvSpPr>
        <p:spPr bwMode="auto">
          <a:xfrm>
            <a:off x="9104579" y="4232806"/>
            <a:ext cx="1159934" cy="44926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Rectangle 197"/>
          <p:cNvSpPr>
            <a:spLocks noChangeArrowheads="1"/>
          </p:cNvSpPr>
          <p:nvPr/>
        </p:nvSpPr>
        <p:spPr bwMode="auto">
          <a:xfrm>
            <a:off x="9113642" y="4245866"/>
            <a:ext cx="1137278" cy="20760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443" name="Text Box 24"/>
          <p:cNvSpPr txBox="1">
            <a:spLocks noChangeArrowheads="1"/>
          </p:cNvSpPr>
          <p:nvPr/>
        </p:nvSpPr>
        <p:spPr bwMode="auto">
          <a:xfrm>
            <a:off x="9104579" y="4251856"/>
            <a:ext cx="1159934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 Narrow Bold" pitchFamily="-110" charset="0"/>
              </a:rPr>
              <a:t>Telephony Systems</a:t>
            </a:r>
            <a:endParaRPr lang="en-US" sz="800" dirty="0"/>
          </a:p>
        </p:txBody>
      </p:sp>
      <p:sp>
        <p:nvSpPr>
          <p:cNvPr id="15444" name="Text Box 24"/>
          <p:cNvSpPr txBox="1">
            <a:spLocks noChangeArrowheads="1"/>
          </p:cNvSpPr>
          <p:nvPr/>
        </p:nvSpPr>
        <p:spPr bwMode="auto">
          <a:xfrm>
            <a:off x="9119685" y="4481806"/>
            <a:ext cx="1143318" cy="184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Richard Gregory</a:t>
            </a:r>
            <a:endParaRPr lang="en-US" sz="900" dirty="0"/>
          </a:p>
        </p:txBody>
      </p:sp>
      <p:sp>
        <p:nvSpPr>
          <p:cNvPr id="15445" name="Rectangle 6"/>
          <p:cNvSpPr>
            <a:spLocks noChangeArrowheads="1"/>
          </p:cNvSpPr>
          <p:nvPr/>
        </p:nvSpPr>
        <p:spPr bwMode="auto">
          <a:xfrm>
            <a:off x="5690207" y="4255044"/>
            <a:ext cx="1159933" cy="475753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Rectangle 201"/>
          <p:cNvSpPr>
            <a:spLocks noChangeArrowheads="1"/>
          </p:cNvSpPr>
          <p:nvPr/>
        </p:nvSpPr>
        <p:spPr bwMode="auto">
          <a:xfrm>
            <a:off x="5702290" y="4258774"/>
            <a:ext cx="1138789" cy="236944"/>
          </a:xfrm>
          <a:prstGeom prst="rect">
            <a:avLst/>
          </a:prstGeom>
          <a:solidFill>
            <a:srgbClr val="4597A0"/>
          </a:solidFill>
          <a:ln w="19050" cmpd="sng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447" name="Text Box 24"/>
          <p:cNvSpPr txBox="1">
            <a:spLocks noChangeArrowheads="1"/>
          </p:cNvSpPr>
          <p:nvPr/>
        </p:nvSpPr>
        <p:spPr bwMode="auto">
          <a:xfrm>
            <a:off x="5710272" y="4269314"/>
            <a:ext cx="1120775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 Narrow Bold" pitchFamily="-110" charset="0"/>
              </a:rPr>
              <a:t>LBLnet Services</a:t>
            </a:r>
            <a:endParaRPr lang="en-US" sz="800" dirty="0"/>
          </a:p>
        </p:txBody>
      </p:sp>
      <p:sp>
        <p:nvSpPr>
          <p:cNvPr id="3" name="Text Box 46"/>
          <p:cNvSpPr txBox="1">
            <a:spLocks noChangeArrowheads="1"/>
          </p:cNvSpPr>
          <p:nvPr/>
        </p:nvSpPr>
        <p:spPr bwMode="auto">
          <a:xfrm>
            <a:off x="10801879" y="4125001"/>
            <a:ext cx="1193162" cy="1203829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dirty="0" err="1" smtClean="0">
                <a:latin typeface="Arial Narrow" pitchFamily="-106" charset="0"/>
              </a:rPr>
              <a:t>Fernsler</a:t>
            </a:r>
            <a:r>
              <a:rPr lang="en-US" sz="600" dirty="0">
                <a:latin typeface="Arial Narrow" pitchFamily="-106" charset="0"/>
              </a:rPr>
              <a:t>, Karen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dirty="0">
                <a:latin typeface="Arial Narrow" pitchFamily="-106" charset="0"/>
              </a:rPr>
              <a:t>James, Susan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dirty="0">
                <a:latin typeface="Arial Narrow" pitchFamily="-106" charset="0"/>
              </a:rPr>
              <a:t>Jennings, Michael</a:t>
            </a:r>
            <a:endParaRPr lang="en-US" sz="600" dirty="0" smtClean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dirty="0" err="1" smtClean="0">
                <a:latin typeface="Arial Narrow" pitchFamily="-106" charset="0"/>
              </a:rPr>
              <a:t>Kurtzer</a:t>
            </a:r>
            <a:r>
              <a:rPr lang="en-US" sz="600" dirty="0">
                <a:latin typeface="Arial Narrow" pitchFamily="-106" charset="0"/>
              </a:rPr>
              <a:t>, Greg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dirty="0">
                <a:latin typeface="Arial Narrow" pitchFamily="-106" charset="0"/>
              </a:rPr>
              <a:t>Li, Bernard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dirty="0">
                <a:latin typeface="Arial Narrow" pitchFamily="-106" charset="0"/>
              </a:rPr>
              <a:t>Muriki, Krishna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dirty="0">
                <a:latin typeface="Arial Narrow" pitchFamily="-106" charset="0"/>
              </a:rPr>
              <a:t>Qin, </a:t>
            </a:r>
            <a:r>
              <a:rPr lang="en-US" sz="600" dirty="0" smtClean="0">
                <a:latin typeface="Arial Narrow" pitchFamily="-106" charset="0"/>
              </a:rPr>
              <a:t>Yong</a:t>
            </a:r>
            <a:endParaRPr lang="en-US" sz="600" b="1" dirty="0" smtClean="0">
              <a:solidFill>
                <a:srgbClr val="008000"/>
              </a:solidFill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dirty="0">
                <a:latin typeface="Arial Narrow" pitchFamily="-106" charset="0"/>
              </a:rPr>
              <a:t>Scoggins, Jackie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dirty="0">
                <a:latin typeface="Arial Narrow" pitchFamily="-106" charset="0"/>
              </a:rPr>
              <a:t>Song, Kai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dirty="0">
                <a:latin typeface="Arial Narrow" pitchFamily="-106" charset="0"/>
              </a:rPr>
              <a:t>White, John</a:t>
            </a:r>
          </a:p>
        </p:txBody>
      </p:sp>
      <p:sp>
        <p:nvSpPr>
          <p:cNvPr id="15452" name="Rectangle 16"/>
          <p:cNvSpPr>
            <a:spLocks noChangeArrowheads="1"/>
          </p:cNvSpPr>
          <p:nvPr/>
        </p:nvSpPr>
        <p:spPr bwMode="auto">
          <a:xfrm>
            <a:off x="10821515" y="3399244"/>
            <a:ext cx="1159933" cy="54851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3" name="Rectangle 176"/>
          <p:cNvSpPr>
            <a:spLocks noChangeArrowheads="1"/>
          </p:cNvSpPr>
          <p:nvPr/>
        </p:nvSpPr>
        <p:spPr bwMode="auto">
          <a:xfrm>
            <a:off x="10829066" y="3401107"/>
            <a:ext cx="1144830" cy="268661"/>
          </a:xfrm>
          <a:prstGeom prst="rect">
            <a:avLst/>
          </a:prstGeom>
          <a:solidFill>
            <a:srgbClr val="33CCCC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4" name="Text Box 24"/>
          <p:cNvSpPr txBox="1">
            <a:spLocks noChangeArrowheads="1"/>
          </p:cNvSpPr>
          <p:nvPr/>
        </p:nvSpPr>
        <p:spPr bwMode="auto">
          <a:xfrm>
            <a:off x="10813963" y="3679099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latin typeface="Arial Narrow" pitchFamily="-106" charset="0"/>
              </a:rPr>
              <a:t>Gary Jung</a:t>
            </a:r>
          </a:p>
        </p:txBody>
      </p:sp>
      <p:sp>
        <p:nvSpPr>
          <p:cNvPr id="15455" name="Text Box 24"/>
          <p:cNvSpPr txBox="1">
            <a:spLocks noChangeArrowheads="1"/>
          </p:cNvSpPr>
          <p:nvPr/>
        </p:nvSpPr>
        <p:spPr bwMode="auto">
          <a:xfrm>
            <a:off x="10827058" y="3422615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 Narrow Bold" pitchFamily="-110" charset="0"/>
              </a:rPr>
              <a:t>HPC Services</a:t>
            </a:r>
            <a:endParaRPr lang="en-US" sz="800" dirty="0"/>
          </a:p>
        </p:txBody>
      </p:sp>
      <p:sp>
        <p:nvSpPr>
          <p:cNvPr id="245" name="Text Box 46"/>
          <p:cNvSpPr txBox="1">
            <a:spLocks noChangeArrowheads="1"/>
          </p:cNvSpPr>
          <p:nvPr/>
        </p:nvSpPr>
        <p:spPr bwMode="auto">
          <a:xfrm>
            <a:off x="9466615" y="2334165"/>
            <a:ext cx="1252728" cy="478887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497971" algn="l"/>
              </a:tabLst>
              <a:defRPr/>
            </a:pPr>
            <a:r>
              <a:rPr lang="en-US" sz="600" b="1" dirty="0" smtClean="0">
                <a:solidFill>
                  <a:srgbClr val="0000FF"/>
                </a:solidFill>
                <a:latin typeface="Arial Narrow" pitchFamily="-106" charset="0"/>
              </a:rPr>
              <a:t/>
            </a:r>
            <a:br>
              <a:rPr lang="en-US" sz="600" b="1" dirty="0" smtClean="0">
                <a:solidFill>
                  <a:srgbClr val="0000FF"/>
                </a:solidFill>
                <a:latin typeface="Arial Narrow" pitchFamily="-106" charset="0"/>
              </a:rPr>
            </a:br>
            <a:r>
              <a:rPr lang="en-US" sz="600" b="1" dirty="0" smtClean="0">
                <a:solidFill>
                  <a:srgbClr val="0000FF"/>
                </a:solidFill>
                <a:latin typeface="Arial Narrow" pitchFamily="-106" charset="0"/>
              </a:rPr>
              <a:t/>
            </a:r>
            <a:br>
              <a:rPr lang="en-US" sz="600" b="1" dirty="0" smtClean="0">
                <a:solidFill>
                  <a:srgbClr val="0000FF"/>
                </a:solidFill>
                <a:latin typeface="Arial Narrow" pitchFamily="-106" charset="0"/>
              </a:rPr>
            </a:br>
            <a:r>
              <a:rPr lang="en-US" sz="600" b="1" dirty="0" smtClean="0">
                <a:solidFill>
                  <a:srgbClr val="0000FF"/>
                </a:solidFill>
                <a:latin typeface="Arial Narrow" pitchFamily="-106" charset="0"/>
              </a:rPr>
              <a:t/>
            </a:r>
            <a:br>
              <a:rPr lang="en-US" sz="600" b="1" dirty="0" smtClean="0">
                <a:solidFill>
                  <a:srgbClr val="0000FF"/>
                </a:solidFill>
                <a:latin typeface="Arial Narrow" pitchFamily="-106" charset="0"/>
              </a:rPr>
            </a:br>
            <a:r>
              <a:rPr lang="en-US" sz="600" b="1" dirty="0" smtClean="0">
                <a:solidFill>
                  <a:srgbClr val="0000FF"/>
                </a:solidFill>
                <a:latin typeface="Arial Narrow" pitchFamily="-106" charset="0"/>
              </a:rPr>
              <a:t/>
            </a:r>
            <a:br>
              <a:rPr lang="en-US" sz="600" b="1" dirty="0" smtClean="0">
                <a:solidFill>
                  <a:srgbClr val="0000FF"/>
                </a:solidFill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15457" name="Rectangle 45"/>
          <p:cNvSpPr>
            <a:spLocks noChangeArrowheads="1"/>
          </p:cNvSpPr>
          <p:nvPr/>
        </p:nvSpPr>
        <p:spPr bwMode="auto">
          <a:xfrm>
            <a:off x="9461815" y="1794988"/>
            <a:ext cx="1256593" cy="227616"/>
          </a:xfrm>
          <a:prstGeom prst="rect">
            <a:avLst/>
          </a:prstGeom>
          <a:solidFill>
            <a:srgbClr val="CCFFCC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8" name="Text Box 24"/>
          <p:cNvSpPr txBox="1">
            <a:spLocks noChangeArrowheads="1"/>
          </p:cNvSpPr>
          <p:nvPr/>
        </p:nvSpPr>
        <p:spPr bwMode="auto">
          <a:xfrm>
            <a:off x="9461815" y="1780062"/>
            <a:ext cx="125659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 Narrow Bold" pitchFamily="-110" charset="0"/>
              </a:rPr>
              <a:t>Archives &amp; Records</a:t>
            </a:r>
            <a:endParaRPr lang="en-US" sz="800" dirty="0"/>
          </a:p>
        </p:txBody>
      </p:sp>
      <p:sp>
        <p:nvSpPr>
          <p:cNvPr id="15460" name="Rectangle 35"/>
          <p:cNvSpPr>
            <a:spLocks noChangeArrowheads="1"/>
          </p:cNvSpPr>
          <p:nvPr/>
        </p:nvSpPr>
        <p:spPr bwMode="auto">
          <a:xfrm>
            <a:off x="7563741" y="1781473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61" name="Text Box 36"/>
          <p:cNvSpPr txBox="1">
            <a:spLocks noChangeArrowheads="1"/>
          </p:cNvSpPr>
          <p:nvPr/>
        </p:nvSpPr>
        <p:spPr bwMode="auto">
          <a:xfrm>
            <a:off x="7545618" y="1825491"/>
            <a:ext cx="1304925" cy="42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Adam Stone</a:t>
            </a:r>
            <a:r>
              <a:rPr lang="en-US" sz="900" dirty="0">
                <a:latin typeface="Arial Narrow" pitchFamily="-106" charset="0"/>
              </a:rPr>
              <a:t/>
            </a:r>
            <a:br>
              <a:rPr lang="en-US" sz="900" dirty="0">
                <a:latin typeface="Arial Narrow" pitchFamily="-106" charset="0"/>
              </a:rPr>
            </a:br>
            <a:r>
              <a:rPr lang="en-US" sz="800" dirty="0" smtClean="0">
                <a:latin typeface="Arial Narrow" pitchFamily="-106" charset="0"/>
              </a:rPr>
              <a:t>Division Deputy</a:t>
            </a:r>
            <a:br>
              <a:rPr lang="en-US" sz="800" dirty="0" smtClean="0">
                <a:latin typeface="Arial Narrow" pitchFamily="-106" charset="0"/>
              </a:rPr>
            </a:br>
            <a:r>
              <a:rPr lang="en-US" sz="800" dirty="0" smtClean="0">
                <a:latin typeface="Arial Narrow" pitchFamily="-106" charset="0"/>
              </a:rPr>
              <a:t>Technology </a:t>
            </a:r>
            <a:r>
              <a:rPr lang="en-US" sz="800" dirty="0">
                <a:latin typeface="Arial Narrow" pitchFamily="-106" charset="0"/>
              </a:rPr>
              <a:t>&amp; Policy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463" name="Rectangle 45"/>
          <p:cNvSpPr>
            <a:spLocks noChangeArrowheads="1"/>
          </p:cNvSpPr>
          <p:nvPr/>
        </p:nvSpPr>
        <p:spPr bwMode="auto">
          <a:xfrm>
            <a:off x="9474672" y="2884557"/>
            <a:ext cx="1256593" cy="227616"/>
          </a:xfrm>
          <a:prstGeom prst="rect">
            <a:avLst/>
          </a:prstGeom>
          <a:solidFill>
            <a:srgbClr val="CCFFCC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64" name="Text Box 24"/>
          <p:cNvSpPr txBox="1">
            <a:spLocks noChangeArrowheads="1"/>
          </p:cNvSpPr>
          <p:nvPr/>
        </p:nvSpPr>
        <p:spPr bwMode="auto">
          <a:xfrm>
            <a:off x="9474672" y="2871498"/>
            <a:ext cx="125659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 Narrow Bold" pitchFamily="-110" charset="0"/>
              </a:rPr>
              <a:t>Research Services</a:t>
            </a:r>
            <a:endParaRPr lang="en-US" sz="800" dirty="0"/>
          </a:p>
        </p:txBody>
      </p:sp>
      <p:sp>
        <p:nvSpPr>
          <p:cNvPr id="15465" name="Text Box 24"/>
          <p:cNvSpPr txBox="1">
            <a:spLocks noChangeArrowheads="1"/>
          </p:cNvSpPr>
          <p:nvPr/>
        </p:nvSpPr>
        <p:spPr bwMode="auto">
          <a:xfrm>
            <a:off x="7218602" y="4258204"/>
            <a:ext cx="12192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 Narrow Bold" pitchFamily="-110" charset="0"/>
              </a:rPr>
              <a:t>Workstation Support</a:t>
            </a:r>
            <a:endParaRPr lang="en-US" sz="800" dirty="0"/>
          </a:p>
        </p:txBody>
      </p:sp>
      <p:sp>
        <p:nvSpPr>
          <p:cNvPr id="135" name="TextBox 134"/>
          <p:cNvSpPr txBox="1"/>
          <p:nvPr/>
        </p:nvSpPr>
        <p:spPr>
          <a:xfrm>
            <a:off x="10280650" y="8082646"/>
            <a:ext cx="724957" cy="4584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lIns="88256" tIns="44128" rIns="88256" bIns="44128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600" b="1" dirty="0">
                <a:solidFill>
                  <a:srgbClr val="008000"/>
                </a:solidFill>
                <a:latin typeface="Arial" pitchFamily="-110" charset="0"/>
              </a:rPr>
              <a:t>Students</a:t>
            </a:r>
          </a:p>
          <a:p>
            <a:pPr>
              <a:defRPr/>
            </a:pPr>
            <a:r>
              <a:rPr lang="en-US" sz="600" b="1" dirty="0">
                <a:solidFill>
                  <a:srgbClr val="FF0000"/>
                </a:solidFill>
                <a:latin typeface="Arial" pitchFamily="-110" charset="0"/>
              </a:rPr>
              <a:t>Contractors</a:t>
            </a:r>
          </a:p>
          <a:p>
            <a:pPr>
              <a:defRPr/>
            </a:pPr>
            <a:r>
              <a:rPr lang="en-US" sz="600" b="1" dirty="0">
                <a:solidFill>
                  <a:srgbClr val="0000FF"/>
                </a:solidFill>
                <a:latin typeface="Arial" pitchFamily="-110" charset="0"/>
              </a:rPr>
              <a:t>Part-Time</a:t>
            </a:r>
            <a:br>
              <a:rPr lang="en-US" sz="600" b="1" dirty="0">
                <a:solidFill>
                  <a:srgbClr val="0000FF"/>
                </a:solidFill>
                <a:latin typeface="Arial" pitchFamily="-110" charset="0"/>
              </a:rPr>
            </a:br>
            <a:r>
              <a:rPr lang="en-US" sz="600" b="1" dirty="0">
                <a:latin typeface="Arial" pitchFamily="-110" charset="0"/>
              </a:rPr>
              <a:t>*through UCB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10280650" y="7843837"/>
            <a:ext cx="724957" cy="181451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lIns="88256" tIns="44128" rIns="88256" bIns="44128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600" b="1" dirty="0">
                <a:latin typeface="Arial Narrow Bold" pitchFamily="-110" charset="0"/>
              </a:rPr>
              <a:t>LEGEND</a:t>
            </a:r>
            <a:endParaRPr lang="en-US" sz="600" dirty="0">
              <a:latin typeface="Arial" pitchFamily="-110" charset="0"/>
            </a:endParaRPr>
          </a:p>
        </p:txBody>
      </p:sp>
      <p:sp>
        <p:nvSpPr>
          <p:cNvPr id="15468" name="Rectangle 405"/>
          <p:cNvSpPr>
            <a:spLocks noChangeArrowheads="1"/>
          </p:cNvSpPr>
          <p:nvPr/>
        </p:nvSpPr>
        <p:spPr bwMode="auto">
          <a:xfrm>
            <a:off x="4454571" y="4150137"/>
            <a:ext cx="928852" cy="979493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69" name="Line 115"/>
          <p:cNvSpPr>
            <a:spLocks noChangeShapeType="1"/>
          </p:cNvSpPr>
          <p:nvPr/>
        </p:nvSpPr>
        <p:spPr bwMode="auto">
          <a:xfrm rot="5400000">
            <a:off x="5595210" y="3410093"/>
            <a:ext cx="0" cy="133502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0" name="Line 98"/>
          <p:cNvSpPr>
            <a:spLocks noChangeShapeType="1"/>
          </p:cNvSpPr>
          <p:nvPr/>
        </p:nvSpPr>
        <p:spPr bwMode="auto">
          <a:xfrm>
            <a:off x="4931834" y="4067709"/>
            <a:ext cx="0" cy="131771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1" name="Text Box 46"/>
          <p:cNvSpPr txBox="1">
            <a:spLocks noChangeArrowheads="1"/>
          </p:cNvSpPr>
          <p:nvPr/>
        </p:nvSpPr>
        <p:spPr bwMode="auto">
          <a:xfrm>
            <a:off x="4410772" y="4908915"/>
            <a:ext cx="1159933" cy="603793"/>
          </a:xfrm>
          <a:prstGeom prst="rect">
            <a:avLst/>
          </a:prstGeom>
          <a:solidFill>
            <a:srgbClr val="FFFFFF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Banerjee, Partha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Sharma, </a:t>
            </a:r>
            <a:r>
              <a:rPr lang="en-US" sz="600" dirty="0" err="1">
                <a:latin typeface="Arial Narrow" pitchFamily="-106" charset="0"/>
              </a:rPr>
              <a:t>Aashish</a:t>
            </a:r>
            <a:endParaRPr lang="en-US" sz="600" dirty="0" smtClean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 smtClean="0">
                <a:latin typeface="Arial Narrow" pitchFamily="-106" charset="0"/>
              </a:rPr>
              <a:t>Stoffer</a:t>
            </a:r>
            <a:r>
              <a:rPr lang="en-US" sz="600" dirty="0" smtClean="0">
                <a:latin typeface="Arial Narrow" pitchFamily="-106" charset="0"/>
              </a:rPr>
              <a:t>, Vincent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600" dirty="0" err="1" smtClean="0">
                <a:latin typeface="Arial Narrow" pitchFamily="-106" charset="0"/>
              </a:rPr>
              <a:t>Welcher</a:t>
            </a:r>
            <a:r>
              <a:rPr lang="en-US" sz="600" dirty="0">
                <a:latin typeface="Arial Narrow" pitchFamily="-106" charset="0"/>
              </a:rPr>
              <a:t>, James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Wong, Arthur</a:t>
            </a:r>
          </a:p>
        </p:txBody>
      </p:sp>
      <p:sp>
        <p:nvSpPr>
          <p:cNvPr id="15472" name="Rectangle 66"/>
          <p:cNvSpPr>
            <a:spLocks noChangeArrowheads="1"/>
          </p:cNvSpPr>
          <p:nvPr/>
        </p:nvSpPr>
        <p:spPr bwMode="auto">
          <a:xfrm>
            <a:off x="4392647" y="4265247"/>
            <a:ext cx="1178057" cy="48191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3" name="Rectangle 180"/>
          <p:cNvSpPr>
            <a:spLocks noChangeArrowheads="1"/>
          </p:cNvSpPr>
          <p:nvPr/>
        </p:nvSpPr>
        <p:spPr bwMode="auto">
          <a:xfrm>
            <a:off x="4394158" y="4250485"/>
            <a:ext cx="1176546" cy="24584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4" name="Text Box 24"/>
          <p:cNvSpPr txBox="1">
            <a:spLocks noChangeArrowheads="1"/>
          </p:cNvSpPr>
          <p:nvPr/>
        </p:nvSpPr>
        <p:spPr bwMode="auto">
          <a:xfrm>
            <a:off x="4389472" y="4204234"/>
            <a:ext cx="1178057" cy="327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 Narrow Bold" pitchFamily="-110" charset="0"/>
              </a:rPr>
              <a:t>Cyber Security Operations</a:t>
            </a:r>
            <a:endParaRPr lang="en-US" sz="800" dirty="0"/>
          </a:p>
        </p:txBody>
      </p:sp>
      <p:sp>
        <p:nvSpPr>
          <p:cNvPr id="15475" name="Text Box 24"/>
          <p:cNvSpPr txBox="1">
            <a:spLocks noChangeArrowheads="1"/>
          </p:cNvSpPr>
          <p:nvPr/>
        </p:nvSpPr>
        <p:spPr bwMode="auto">
          <a:xfrm>
            <a:off x="4400200" y="4516964"/>
            <a:ext cx="1153891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Jay Krous</a:t>
            </a:r>
            <a:endParaRPr lang="en-US" sz="900" dirty="0"/>
          </a:p>
        </p:txBody>
      </p:sp>
      <p:sp>
        <p:nvSpPr>
          <p:cNvPr id="15476" name="Text Box 46"/>
          <p:cNvSpPr txBox="1">
            <a:spLocks noChangeArrowheads="1"/>
          </p:cNvSpPr>
          <p:nvPr/>
        </p:nvSpPr>
        <p:spPr bwMode="auto">
          <a:xfrm>
            <a:off x="7830257" y="4913918"/>
            <a:ext cx="676628" cy="139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March Shawn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Martinez, Vincent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smtClean="0">
                <a:solidFill>
                  <a:srgbClr val="000000"/>
                </a:solidFill>
                <a:latin typeface="Arial Narrow" pitchFamily="-106" charset="0"/>
              </a:rPr>
              <a:t>Miller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, </a:t>
            </a:r>
            <a:r>
              <a:rPr lang="en-US" sz="600" dirty="0" smtClean="0">
                <a:solidFill>
                  <a:srgbClr val="000000"/>
                </a:solidFill>
                <a:latin typeface="Arial Narrow" pitchFamily="-106" charset="0"/>
              </a:rPr>
              <a:t>Jason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smtClean="0">
                <a:latin typeface="Arial Narrow" pitchFamily="-106" charset="0"/>
              </a:rPr>
              <a:t>Newkirk</a:t>
            </a:r>
            <a:r>
              <a:rPr lang="en-US" sz="600" dirty="0">
                <a:latin typeface="Arial Narrow" pitchFamily="-106" charset="0"/>
              </a:rPr>
              <a:t>, Anita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Ou, Bill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Panganiban, Arthur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 smtClean="0">
                <a:latin typeface="Arial Narrow" pitchFamily="-106" charset="0"/>
              </a:rPr>
              <a:t>Phan</a:t>
            </a:r>
            <a:r>
              <a:rPr lang="en-US" sz="600" dirty="0">
                <a:latin typeface="Arial Narrow" pitchFamily="-106" charset="0"/>
              </a:rPr>
              <a:t>, Anh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 smtClean="0">
                <a:latin typeface="Arial Narrow" pitchFamily="-106" charset="0"/>
              </a:rPr>
              <a:t>Smithwick</a:t>
            </a:r>
            <a:r>
              <a:rPr lang="en-US" sz="600" dirty="0">
                <a:latin typeface="Arial Narrow" pitchFamily="-106" charset="0"/>
              </a:rPr>
              <a:t>, Jim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Souza, Ben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Taylor, </a:t>
            </a:r>
            <a:r>
              <a:rPr lang="en-US" sz="600" dirty="0" smtClean="0">
                <a:latin typeface="Arial Narrow" pitchFamily="-106" charset="0"/>
              </a:rPr>
              <a:t>Bryan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 smtClean="0">
                <a:solidFill>
                  <a:srgbClr val="008000"/>
                </a:solidFill>
                <a:latin typeface="Arial Narrow" pitchFamily="-106" charset="0"/>
              </a:rPr>
              <a:t>Wakamiya</a:t>
            </a:r>
            <a:r>
              <a:rPr lang="en-US" sz="600" b="1" dirty="0" smtClean="0">
                <a:solidFill>
                  <a:srgbClr val="008000"/>
                </a:solidFill>
                <a:latin typeface="Arial Narrow" pitchFamily="-106" charset="0"/>
              </a:rPr>
              <a:t>, Ted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smtClean="0">
                <a:solidFill>
                  <a:srgbClr val="008000"/>
                </a:solidFill>
                <a:latin typeface="Arial Narrow" pitchFamily="-106" charset="0"/>
              </a:rPr>
              <a:t>Ward, Jeremy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Zavieh, Bobby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dirty="0">
              <a:latin typeface="Arial Narrow" pitchFamily="-106" charset="0"/>
            </a:endParaRPr>
          </a:p>
        </p:txBody>
      </p:sp>
      <p:sp>
        <p:nvSpPr>
          <p:cNvPr id="15477" name="Text Box 46"/>
          <p:cNvSpPr txBox="1">
            <a:spLocks noChangeArrowheads="1"/>
          </p:cNvSpPr>
          <p:nvPr/>
        </p:nvSpPr>
        <p:spPr bwMode="auto">
          <a:xfrm>
            <a:off x="7161181" y="4900106"/>
            <a:ext cx="765737" cy="1322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 smtClean="0">
                <a:solidFill>
                  <a:srgbClr val="008000"/>
                </a:solidFill>
                <a:latin typeface="Arial Narrow" pitchFamily="-106" charset="0"/>
              </a:rPr>
              <a:t>Barrall</a:t>
            </a:r>
            <a:r>
              <a:rPr lang="en-US" sz="600" b="1" dirty="0" smtClean="0">
                <a:solidFill>
                  <a:srgbClr val="008000"/>
                </a:solidFill>
                <a:latin typeface="Arial Narrow" pitchFamily="-106" charset="0"/>
              </a:rPr>
              <a:t>, Robert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smtClean="0">
                <a:latin typeface="Arial Narrow" pitchFamily="-106" charset="0"/>
              </a:rPr>
              <a:t>Campbell, Tammy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 smtClean="0">
                <a:latin typeface="Arial Narrow" pitchFamily="-106" charset="0"/>
              </a:rPr>
              <a:t>Chavarria</a:t>
            </a:r>
            <a:r>
              <a:rPr lang="en-US" sz="600" dirty="0">
                <a:latin typeface="Arial Narrow" pitchFamily="-106" charset="0"/>
              </a:rPr>
              <a:t>, Darrin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 smtClean="0">
                <a:solidFill>
                  <a:srgbClr val="008000"/>
                </a:solidFill>
                <a:latin typeface="Arial Narrow" pitchFamily="-106" charset="0"/>
              </a:rPr>
              <a:t>Chawla</a:t>
            </a:r>
            <a:r>
              <a:rPr lang="en-US" sz="600" b="1" dirty="0" smtClean="0">
                <a:solidFill>
                  <a:srgbClr val="008000"/>
                </a:solidFill>
                <a:latin typeface="Arial Narrow" pitchFamily="-106" charset="0"/>
              </a:rPr>
              <a:t>, </a:t>
            </a:r>
            <a:r>
              <a:rPr lang="en-US" sz="600" b="1" dirty="0" err="1" smtClean="0">
                <a:solidFill>
                  <a:srgbClr val="008000"/>
                </a:solidFill>
                <a:latin typeface="Arial Narrow" pitchFamily="-106" charset="0"/>
              </a:rPr>
              <a:t>Kuldeep</a:t>
            </a:r>
            <a:endParaRPr lang="en-US" sz="600" b="1" dirty="0" smtClean="0">
              <a:solidFill>
                <a:srgbClr val="008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smtClean="0">
                <a:solidFill>
                  <a:srgbClr val="2C2C2C"/>
                </a:solidFill>
                <a:latin typeface="Arial Narrow" pitchFamily="-106" charset="0"/>
              </a:rPr>
              <a:t>Chow, Calvin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smtClean="0">
                <a:solidFill>
                  <a:srgbClr val="000000"/>
                </a:solidFill>
                <a:latin typeface="Arial Narrow" pitchFamily="-106" charset="0"/>
              </a:rPr>
              <a:t>Dunleavy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, </a:t>
            </a:r>
            <a:r>
              <a:rPr lang="en-US" sz="600" dirty="0" smtClean="0">
                <a:solidFill>
                  <a:srgbClr val="000000"/>
                </a:solidFill>
                <a:latin typeface="Arial Narrow" pitchFamily="-106" charset="0"/>
              </a:rPr>
              <a:t>Michele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smtClean="0">
                <a:solidFill>
                  <a:srgbClr val="000000"/>
                </a:solidFill>
                <a:latin typeface="Arial Narrow" pitchFamily="-106" charset="0"/>
              </a:rPr>
              <a:t>Green, Angela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Hogoboom, Sean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Huynh, </a:t>
            </a:r>
            <a:r>
              <a:rPr lang="en-US" sz="600" dirty="0" smtClean="0">
                <a:solidFill>
                  <a:srgbClr val="000000"/>
                </a:solidFill>
                <a:latin typeface="Arial Narrow" pitchFamily="-106" charset="0"/>
              </a:rPr>
              <a:t>David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smtClean="0">
                <a:solidFill>
                  <a:srgbClr val="000000"/>
                </a:solidFill>
                <a:latin typeface="Arial Narrow" pitchFamily="-106" charset="0"/>
              </a:rPr>
              <a:t>Kellogg, Tim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smtClean="0">
                <a:solidFill>
                  <a:srgbClr val="000000"/>
                </a:solidFill>
                <a:latin typeface="Arial Narrow" pitchFamily="-106" charset="0"/>
              </a:rPr>
              <a:t>Khan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  <a:latin typeface="Arial Narrow" pitchFamily="-106" charset="0"/>
              </a:rPr>
              <a:t>Noor</a:t>
            </a:r>
            <a:endParaRPr lang="en-US" sz="600" dirty="0" smtClean="0">
              <a:solidFill>
                <a:srgbClr val="000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smtClean="0">
                <a:solidFill>
                  <a:srgbClr val="000000"/>
                </a:solidFill>
                <a:latin typeface="Arial Narrow" pitchFamily="-106" charset="0"/>
              </a:rPr>
              <a:t>Lam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, Cobber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Lao, </a:t>
            </a:r>
            <a:r>
              <a:rPr lang="en-US" sz="600" dirty="0" smtClean="0">
                <a:solidFill>
                  <a:srgbClr val="000000"/>
                </a:solidFill>
                <a:latin typeface="Arial Narrow" pitchFamily="-106" charset="0"/>
              </a:rPr>
              <a:t>Perry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44" name="Text Box 46"/>
          <p:cNvSpPr txBox="1">
            <a:spLocks noChangeArrowheads="1"/>
          </p:cNvSpPr>
          <p:nvPr/>
        </p:nvSpPr>
        <p:spPr bwMode="auto">
          <a:xfrm>
            <a:off x="9477693" y="3112172"/>
            <a:ext cx="1252062" cy="252799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 smtClean="0">
                <a:solidFill>
                  <a:srgbClr val="000000"/>
                </a:solidFill>
                <a:latin typeface="Arial Narrow" pitchFamily="-106" charset="0"/>
              </a:rPr>
              <a:t>Cruz, Sarah</a:t>
            </a:r>
            <a:r>
              <a:rPr lang="en-US" sz="600" dirty="0" smtClean="0">
                <a:latin typeface="Arial Narrow" pitchFamily="-106" charset="0"/>
              </a:rPr>
              <a:t>	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Loo, Jeffery*</a:t>
            </a:r>
            <a:endParaRPr lang="en-US" sz="600" b="1" dirty="0" smtClean="0">
              <a:solidFill>
                <a:srgbClr val="FF0000"/>
              </a:solidFill>
              <a:latin typeface="Arial Narrow" pitchFamily="-106" charset="0"/>
            </a:endParaRP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 smtClean="0">
                <a:latin typeface="Arial Narrow" pitchFamily="-106" charset="0"/>
              </a:rPr>
              <a:t>Golden, Michael	</a:t>
            </a:r>
            <a:r>
              <a:rPr lang="en-US" sz="600" dirty="0">
                <a:latin typeface="Arial Narrow" pitchFamily="-106" charset="0"/>
              </a:rPr>
              <a:t>Palath, </a:t>
            </a:r>
            <a:r>
              <a:rPr lang="en-US" sz="600" dirty="0" smtClean="0">
                <a:latin typeface="Arial Narrow" pitchFamily="-106" charset="0"/>
              </a:rPr>
              <a:t>Peter</a:t>
            </a:r>
            <a:endParaRPr lang="en-US" sz="600" dirty="0">
              <a:latin typeface="Arial Narrow" pitchFamily="-106" charset="0"/>
            </a:endParaRPr>
          </a:p>
        </p:txBody>
      </p:sp>
      <p:sp>
        <p:nvSpPr>
          <p:cNvPr id="15483" name="Line 108"/>
          <p:cNvSpPr>
            <a:spLocks noChangeShapeType="1"/>
          </p:cNvSpPr>
          <p:nvPr/>
        </p:nvSpPr>
        <p:spPr bwMode="auto">
          <a:xfrm flipH="1">
            <a:off x="8213183" y="2329989"/>
            <a:ext cx="0" cy="17787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84" name="Rectangle 91"/>
          <p:cNvSpPr>
            <a:spLocks noChangeArrowheads="1"/>
          </p:cNvSpPr>
          <p:nvPr/>
        </p:nvSpPr>
        <p:spPr bwMode="auto">
          <a:xfrm>
            <a:off x="7219966" y="7275886"/>
            <a:ext cx="1253049" cy="125375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85" name="Text Box 46"/>
          <p:cNvSpPr txBox="1">
            <a:spLocks noChangeArrowheads="1"/>
          </p:cNvSpPr>
          <p:nvPr/>
        </p:nvSpPr>
        <p:spPr bwMode="auto">
          <a:xfrm>
            <a:off x="7194553" y="7278159"/>
            <a:ext cx="704861" cy="1099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smtClean="0">
                <a:solidFill>
                  <a:srgbClr val="000000"/>
                </a:solidFill>
                <a:latin typeface="Arial Narrow" pitchFamily="-106" charset="0"/>
              </a:rPr>
              <a:t>Collaboration</a:t>
            </a:r>
            <a:endParaRPr lang="en-US" sz="600" b="1" dirty="0">
              <a:solidFill>
                <a:srgbClr val="000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smtClean="0">
                <a:latin typeface="Arial Narrow" pitchFamily="-106" charset="0"/>
              </a:rPr>
              <a:t/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600" b="1" dirty="0" err="1" smtClean="0">
                <a:solidFill>
                  <a:srgbClr val="008000"/>
                </a:solidFill>
                <a:latin typeface="Arial Narrow" pitchFamily="-106" charset="0"/>
              </a:rPr>
              <a:t>Beringer</a:t>
            </a:r>
            <a:r>
              <a:rPr lang="en-US" sz="600" b="1" dirty="0" smtClean="0">
                <a:solidFill>
                  <a:srgbClr val="008000"/>
                </a:solidFill>
                <a:latin typeface="Arial Narrow" pitchFamily="-106" charset="0"/>
              </a:rPr>
              <a:t>, </a:t>
            </a:r>
            <a:r>
              <a:rPr lang="en-US" sz="600" b="1" dirty="0" err="1" smtClean="0">
                <a:solidFill>
                  <a:srgbClr val="008000"/>
                </a:solidFill>
                <a:latin typeface="Arial Narrow" pitchFamily="-106" charset="0"/>
              </a:rPr>
              <a:t>Karlina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 smtClean="0">
                <a:latin typeface="Arial Narrow" pitchFamily="-106" charset="0"/>
              </a:rPr>
              <a:t>Gelbaum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Martin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 smtClean="0">
                <a:latin typeface="Arial Narrow" pitchFamily="-106" charset="0"/>
              </a:rPr>
              <a:t>Haverkamp</a:t>
            </a:r>
            <a:r>
              <a:rPr lang="en-US" sz="600" dirty="0" smtClean="0">
                <a:latin typeface="Arial Narrow" pitchFamily="-106" charset="0"/>
              </a:rPr>
              <a:t>, Greg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smtClean="0">
                <a:latin typeface="Arial Narrow" pitchFamily="-106" charset="0"/>
              </a:rPr>
              <a:t>Jones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Harold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600" dirty="0" err="1" smtClean="0">
                <a:latin typeface="Arial Narrow" pitchFamily="-106" charset="0"/>
              </a:rPr>
              <a:t>Kulawik</a:t>
            </a:r>
            <a:r>
              <a:rPr lang="en-US" sz="600" dirty="0" smtClean="0">
                <a:latin typeface="Arial Narrow" pitchFamily="-106" charset="0"/>
              </a:rPr>
              <a:t>, Mark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Petersen, </a:t>
            </a:r>
            <a:r>
              <a:rPr lang="en-US" sz="600" dirty="0" smtClean="0">
                <a:solidFill>
                  <a:srgbClr val="000000"/>
                </a:solidFill>
                <a:latin typeface="Arial Narrow" pitchFamily="-106" charset="0"/>
              </a:rPr>
              <a:t>Julie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smtClean="0">
                <a:solidFill>
                  <a:srgbClr val="008000"/>
                </a:solidFill>
                <a:latin typeface="Arial Narrow" pitchFamily="-106" charset="0"/>
              </a:rPr>
              <a:t>Ponte</a:t>
            </a: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, </a:t>
            </a:r>
            <a:r>
              <a:rPr lang="en-US" sz="600" b="1" dirty="0" smtClean="0">
                <a:solidFill>
                  <a:srgbClr val="008000"/>
                </a:solidFill>
                <a:latin typeface="Arial Narrow" pitchFamily="-106" charset="0"/>
              </a:rPr>
              <a:t>Alan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Segraves, Marge</a:t>
            </a:r>
            <a:endParaRPr lang="en-US" sz="600" b="1" dirty="0" smtClean="0">
              <a:solidFill>
                <a:srgbClr val="0000FF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 smtClean="0">
                <a:latin typeface="Arial Narrow" pitchFamily="-106" charset="0"/>
              </a:rPr>
              <a:t>Toledano</a:t>
            </a:r>
            <a:r>
              <a:rPr lang="en-US" sz="600" dirty="0">
                <a:latin typeface="Arial Narrow" pitchFamily="-106" charset="0"/>
              </a:rPr>
              <a:t>, Soledad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dirty="0">
              <a:latin typeface="Arial Narrow" pitchFamily="-106" charset="0"/>
            </a:endParaRPr>
          </a:p>
        </p:txBody>
      </p:sp>
      <p:sp>
        <p:nvSpPr>
          <p:cNvPr id="15486" name="Text Box 46"/>
          <p:cNvSpPr txBox="1">
            <a:spLocks noChangeArrowheads="1"/>
          </p:cNvSpPr>
          <p:nvPr/>
        </p:nvSpPr>
        <p:spPr bwMode="auto">
          <a:xfrm>
            <a:off x="7867648" y="7293505"/>
            <a:ext cx="669076" cy="671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smtClean="0">
                <a:latin typeface="Arial Narrow" pitchFamily="-106" charset="0"/>
              </a:rPr>
              <a:t>Help Desk</a:t>
            </a:r>
            <a:endParaRPr lang="en-US" sz="600" b="1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/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Broussard, Kevin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Brown, Jennifer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Lopez, Carlos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Pierce, Art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5487" name="Line 98"/>
          <p:cNvSpPr>
            <a:spLocks noChangeShapeType="1"/>
          </p:cNvSpPr>
          <p:nvPr/>
        </p:nvSpPr>
        <p:spPr bwMode="auto">
          <a:xfrm>
            <a:off x="7875162" y="7081836"/>
            <a:ext cx="0" cy="14477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92" name="Rectangle 35"/>
          <p:cNvSpPr>
            <a:spLocks noChangeArrowheads="1"/>
          </p:cNvSpPr>
          <p:nvPr/>
        </p:nvSpPr>
        <p:spPr bwMode="auto">
          <a:xfrm>
            <a:off x="7725349" y="2459360"/>
            <a:ext cx="990776" cy="3383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Text Box 36"/>
          <p:cNvSpPr txBox="1">
            <a:spLocks noChangeArrowheads="1"/>
          </p:cNvSpPr>
          <p:nvPr/>
        </p:nvSpPr>
        <p:spPr bwMode="auto">
          <a:xfrm>
            <a:off x="7708733" y="2479880"/>
            <a:ext cx="1014942" cy="26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b="1" dirty="0">
                <a:latin typeface="Arial Narrow" pitchFamily="-106" charset="0"/>
              </a:rPr>
              <a:t>Bonaguro, Joy</a:t>
            </a:r>
            <a:r>
              <a:rPr lang="en-US" sz="900" dirty="0">
                <a:latin typeface="Arial Narrow" pitchFamily="-106" charset="0"/>
              </a:rPr>
              <a:t/>
            </a:r>
            <a:br>
              <a:rPr lang="en-US" sz="9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IT Policy Specialist</a:t>
            </a:r>
          </a:p>
        </p:txBody>
      </p:sp>
      <p:sp>
        <p:nvSpPr>
          <p:cNvPr id="15498" name="Line 120"/>
          <p:cNvSpPr>
            <a:spLocks noChangeShapeType="1"/>
          </p:cNvSpPr>
          <p:nvPr/>
        </p:nvSpPr>
        <p:spPr bwMode="auto">
          <a:xfrm rot="5400000">
            <a:off x="2786951" y="6197994"/>
            <a:ext cx="0" cy="14630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5" name="Line 115"/>
          <p:cNvSpPr>
            <a:spLocks noChangeShapeType="1"/>
          </p:cNvSpPr>
          <p:nvPr/>
        </p:nvSpPr>
        <p:spPr bwMode="auto">
          <a:xfrm rot="5400000">
            <a:off x="2042583" y="3392494"/>
            <a:ext cx="0" cy="13716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6" name="Text Box 46"/>
          <p:cNvSpPr txBox="1">
            <a:spLocks noChangeArrowheads="1"/>
          </p:cNvSpPr>
          <p:nvPr/>
        </p:nvSpPr>
        <p:spPr bwMode="auto">
          <a:xfrm>
            <a:off x="9442450" y="2385673"/>
            <a:ext cx="1337589" cy="342696"/>
          </a:xfrm>
          <a:prstGeom prst="rect">
            <a:avLst/>
          </a:prstGeom>
          <a:noFill/>
          <a:ln w="19050" cmpd="sng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b="1" dirty="0" smtClean="0">
                <a:solidFill>
                  <a:srgbClr val="0000FF"/>
                </a:solidFill>
                <a:latin typeface="Arial Narrow" pitchFamily="-106" charset="0"/>
              </a:rPr>
              <a:t>Bailey, Marilee</a:t>
            </a:r>
            <a:r>
              <a:rPr lang="en-US" sz="600" dirty="0" smtClean="0">
                <a:latin typeface="Arial Narrow" pitchFamily="-106" charset="0"/>
              </a:rPr>
              <a:t>	</a:t>
            </a:r>
            <a:r>
              <a:rPr lang="en-US" sz="600" dirty="0" err="1" smtClean="0">
                <a:latin typeface="Arial Narrow" pitchFamily="-106" charset="0"/>
              </a:rPr>
              <a:t>Ranelletti</a:t>
            </a:r>
            <a:r>
              <a:rPr lang="en-US" sz="600" dirty="0" smtClean="0">
                <a:latin typeface="Arial Narrow" pitchFamily="-106" charset="0"/>
              </a:rPr>
              <a:t>, Beret</a:t>
            </a:r>
            <a:endParaRPr lang="en-US" sz="600" b="1" dirty="0" smtClean="0">
              <a:solidFill>
                <a:srgbClr val="0000FF"/>
              </a:solidFill>
              <a:latin typeface="Arial Narrow" pitchFamily="-106" charset="0"/>
            </a:endParaRP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 smtClean="0">
                <a:latin typeface="Arial Narrow" pitchFamily="-106" charset="0"/>
              </a:rPr>
              <a:t>Green, Angela	</a:t>
            </a:r>
            <a:r>
              <a:rPr lang="en-US" sz="600" dirty="0" err="1" smtClean="0">
                <a:latin typeface="Arial Narrow" pitchFamily="-106" charset="0"/>
              </a:rPr>
              <a:t>Rigmaiden</a:t>
            </a:r>
            <a:r>
              <a:rPr lang="en-US" sz="600" dirty="0" smtClean="0">
                <a:latin typeface="Arial Narrow" pitchFamily="-106" charset="0"/>
              </a:rPr>
              <a:t>, </a:t>
            </a:r>
            <a:r>
              <a:rPr lang="en-US" sz="600" dirty="0" err="1" smtClean="0">
                <a:latin typeface="Arial Narrow" pitchFamily="-106" charset="0"/>
              </a:rPr>
              <a:t>Shaylah</a:t>
            </a:r>
            <a:endParaRPr lang="en-US" sz="600" dirty="0" smtClean="0">
              <a:latin typeface="Arial Narrow" pitchFamily="-106" charset="0"/>
            </a:endParaRP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 smtClean="0">
                <a:latin typeface="Arial Narrow" pitchFamily="-106" charset="0"/>
              </a:rPr>
              <a:t>Nelson, Karen</a:t>
            </a:r>
            <a:r>
              <a:rPr lang="en-US" sz="600" b="1" dirty="0" smtClean="0">
                <a:solidFill>
                  <a:srgbClr val="FF0000"/>
                </a:solidFill>
                <a:latin typeface="Arial Narrow" pitchFamily="-106" charset="0"/>
              </a:rPr>
              <a:t>	</a:t>
            </a:r>
            <a:r>
              <a:rPr lang="en-US" sz="600" dirty="0" smtClean="0">
                <a:latin typeface="Arial Narrow" pitchFamily="-106" charset="0"/>
              </a:rPr>
              <a:t>Roselle, Josh</a:t>
            </a:r>
            <a:endParaRPr lang="en-US" sz="600" dirty="0">
              <a:latin typeface="Arial Narrow" pitchFamily="-106" charset="0"/>
            </a:endParaRPr>
          </a:p>
        </p:txBody>
      </p:sp>
      <p:sp>
        <p:nvSpPr>
          <p:cNvPr id="151" name="Rectangle 45"/>
          <p:cNvSpPr>
            <a:spLocks noChangeArrowheads="1"/>
          </p:cNvSpPr>
          <p:nvPr/>
        </p:nvSpPr>
        <p:spPr bwMode="auto">
          <a:xfrm>
            <a:off x="9461810" y="2013899"/>
            <a:ext cx="1256593" cy="22761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2" name="Text Box 24"/>
          <p:cNvSpPr txBox="1">
            <a:spLocks noChangeArrowheads="1"/>
          </p:cNvSpPr>
          <p:nvPr/>
        </p:nvSpPr>
        <p:spPr bwMode="auto">
          <a:xfrm>
            <a:off x="9461810" y="1998972"/>
            <a:ext cx="125659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 smtClean="0">
                <a:latin typeface="Arial Narrow Bold" pitchFamily="-110" charset="0"/>
              </a:rPr>
              <a:t>John Stoner</a:t>
            </a:r>
            <a:endParaRPr lang="en-US" sz="800" dirty="0"/>
          </a:p>
        </p:txBody>
      </p:sp>
      <p:sp>
        <p:nvSpPr>
          <p:cNvPr id="156" name="Text Box 36"/>
          <p:cNvSpPr txBox="1">
            <a:spLocks noChangeArrowheads="1"/>
          </p:cNvSpPr>
          <p:nvPr/>
        </p:nvSpPr>
        <p:spPr bwMode="auto">
          <a:xfrm>
            <a:off x="144991" y="3480181"/>
            <a:ext cx="1087438" cy="34329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dirty="0" smtClean="0">
                <a:latin typeface="Arial Narrow" pitchFamily="-106" charset="0"/>
              </a:rPr>
              <a:t>Dianne Brenner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600" dirty="0" smtClean="0">
                <a:latin typeface="Arial Narrow" pitchFamily="-106" charset="0"/>
              </a:rPr>
              <a:t>(</a:t>
            </a:r>
            <a:r>
              <a:rPr lang="en-US" sz="500" i="1" dirty="0" smtClean="0">
                <a:latin typeface="Arial Narrow" pitchFamily="-106" charset="0"/>
              </a:rPr>
              <a:t>Travel</a:t>
            </a:r>
            <a:r>
              <a:rPr lang="en-US" sz="500" i="1" dirty="0">
                <a:latin typeface="Arial Narrow" pitchFamily="-106" charset="0"/>
              </a:rPr>
              <a:t>, Procurement, </a:t>
            </a:r>
            <a:r>
              <a:rPr lang="en-US" sz="500" i="1" dirty="0" smtClean="0">
                <a:latin typeface="Arial Narrow" pitchFamily="-106" charset="0"/>
              </a:rPr>
              <a:t>Budgets, Timekeeping, Training, Calendar)</a:t>
            </a:r>
            <a:endParaRPr lang="en-US" sz="500" i="1" dirty="0">
              <a:latin typeface="Arial Narrow" pitchFamily="-106" charset="0"/>
            </a:endParaRPr>
          </a:p>
        </p:txBody>
      </p:sp>
      <p:sp>
        <p:nvSpPr>
          <p:cNvPr id="157" name="Line 120"/>
          <p:cNvSpPr>
            <a:spLocks noChangeShapeType="1"/>
          </p:cNvSpPr>
          <p:nvPr/>
        </p:nvSpPr>
        <p:spPr bwMode="auto">
          <a:xfrm rot="5400000">
            <a:off x="2725997" y="1870542"/>
            <a:ext cx="0" cy="131812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3" name="Line 120"/>
          <p:cNvSpPr>
            <a:spLocks noChangeShapeType="1"/>
          </p:cNvSpPr>
          <p:nvPr/>
        </p:nvSpPr>
        <p:spPr bwMode="auto">
          <a:xfrm rot="5400000">
            <a:off x="8077244" y="3607752"/>
            <a:ext cx="0" cy="144992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167" name="Elbow Connector 166"/>
          <p:cNvCxnSpPr>
            <a:stCxn id="184" idx="1"/>
          </p:cNvCxnSpPr>
          <p:nvPr/>
        </p:nvCxnSpPr>
        <p:spPr bwMode="auto">
          <a:xfrm rot="10800000" flipV="1">
            <a:off x="8909050" y="1392389"/>
            <a:ext cx="762000" cy="73644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3" name="Straight Connector 172"/>
          <p:cNvCxnSpPr/>
          <p:nvPr/>
        </p:nvCxnSpPr>
        <p:spPr bwMode="auto">
          <a:xfrm rot="5400000">
            <a:off x="6589018" y="2473471"/>
            <a:ext cx="161197" cy="151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6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77" name="Line 120"/>
          <p:cNvSpPr>
            <a:spLocks noChangeShapeType="1"/>
          </p:cNvSpPr>
          <p:nvPr/>
        </p:nvSpPr>
        <p:spPr bwMode="auto">
          <a:xfrm rot="5400000">
            <a:off x="1310966" y="3604735"/>
            <a:ext cx="0" cy="144992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9" name="Line 120"/>
          <p:cNvSpPr>
            <a:spLocks noChangeShapeType="1"/>
          </p:cNvSpPr>
          <p:nvPr/>
        </p:nvSpPr>
        <p:spPr bwMode="auto">
          <a:xfrm rot="5400000">
            <a:off x="10665354" y="3521074"/>
            <a:ext cx="0" cy="297392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1" name="Text Box 36"/>
          <p:cNvSpPr txBox="1">
            <a:spLocks noChangeArrowheads="1"/>
          </p:cNvSpPr>
          <p:nvPr/>
        </p:nvSpPr>
        <p:spPr bwMode="auto">
          <a:xfrm>
            <a:off x="6959600" y="3578448"/>
            <a:ext cx="1051190" cy="19816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430"/>
              </a:lnSpc>
              <a:spcBef>
                <a:spcPts val="390"/>
              </a:spcBef>
            </a:pPr>
            <a:r>
              <a:rPr lang="en-US" sz="600" dirty="0" smtClean="0">
                <a:latin typeface="Arial Narrow" pitchFamily="-106" charset="0"/>
              </a:rPr>
              <a:t>Ann </a:t>
            </a:r>
            <a:r>
              <a:rPr lang="en-US" sz="600" dirty="0" err="1" smtClean="0">
                <a:latin typeface="Arial Narrow" pitchFamily="-106" charset="0"/>
              </a:rPr>
              <a:t>Tomaselli</a:t>
            </a:r>
            <a:r>
              <a:rPr lang="en-US" sz="600" dirty="0" smtClean="0">
                <a:latin typeface="Arial Narrow" pitchFamily="-106" charset="0"/>
              </a:rPr>
              <a:t/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600" dirty="0" smtClean="0">
                <a:latin typeface="Arial Narrow" pitchFamily="-106" charset="0"/>
              </a:rPr>
              <a:t>(</a:t>
            </a:r>
            <a:r>
              <a:rPr lang="en-US" sz="500" i="1" dirty="0" smtClean="0">
                <a:latin typeface="Arial Narrow" pitchFamily="-106" charset="0"/>
              </a:rPr>
              <a:t>Budget, Procurement, Calendar)</a:t>
            </a:r>
          </a:p>
        </p:txBody>
      </p:sp>
      <p:sp>
        <p:nvSpPr>
          <p:cNvPr id="182" name="Text Box 36"/>
          <p:cNvSpPr txBox="1">
            <a:spLocks noChangeArrowheads="1"/>
          </p:cNvSpPr>
          <p:nvPr/>
        </p:nvSpPr>
        <p:spPr bwMode="auto">
          <a:xfrm>
            <a:off x="9640358" y="3546023"/>
            <a:ext cx="875991" cy="25074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430"/>
              </a:lnSpc>
              <a:spcBef>
                <a:spcPts val="390"/>
              </a:spcBef>
            </a:pPr>
            <a:r>
              <a:rPr lang="en-US" sz="600" dirty="0" smtClean="0">
                <a:latin typeface="Arial Narrow" pitchFamily="-106" charset="0"/>
              </a:rPr>
              <a:t>Susan Green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500" i="1" dirty="0" smtClean="0">
                <a:latin typeface="Arial Narrow" pitchFamily="-106" charset="0"/>
              </a:rPr>
              <a:t>(Travel, Procurement Calendar)</a:t>
            </a:r>
          </a:p>
        </p:txBody>
      </p:sp>
      <p:sp>
        <p:nvSpPr>
          <p:cNvPr id="184" name="Text Box 36"/>
          <p:cNvSpPr txBox="1">
            <a:spLocks noChangeArrowheads="1"/>
          </p:cNvSpPr>
          <p:nvPr/>
        </p:nvSpPr>
        <p:spPr bwMode="auto">
          <a:xfrm>
            <a:off x="9671050" y="1214437"/>
            <a:ext cx="875991" cy="35590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430"/>
              </a:lnSpc>
              <a:spcBef>
                <a:spcPts val="390"/>
              </a:spcBef>
            </a:pPr>
            <a:r>
              <a:rPr lang="en-US" sz="600" dirty="0" smtClean="0">
                <a:latin typeface="Arial Narrow" pitchFamily="-106" charset="0"/>
              </a:rPr>
              <a:t>Susan Green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500" i="1" dirty="0" smtClean="0">
                <a:latin typeface="Arial Narrow" pitchFamily="-106" charset="0"/>
              </a:rPr>
              <a:t>(Procurement, Calendar)</a:t>
            </a:r>
          </a:p>
          <a:p>
            <a:pPr algn="ctr">
              <a:lnSpc>
                <a:spcPts val="430"/>
              </a:lnSpc>
              <a:spcBef>
                <a:spcPts val="390"/>
              </a:spcBef>
            </a:pPr>
            <a:r>
              <a:rPr lang="en-US" sz="600" dirty="0" smtClean="0">
                <a:latin typeface="Arial Narrow" pitchFamily="-106" charset="0"/>
              </a:rPr>
              <a:t>Nina Lucido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500" i="1" dirty="0" smtClean="0">
                <a:latin typeface="Arial Narrow" pitchFamily="-106" charset="0"/>
              </a:rPr>
              <a:t>(Budgets, Travel, Calendar)</a:t>
            </a:r>
          </a:p>
        </p:txBody>
      </p:sp>
      <p:sp>
        <p:nvSpPr>
          <p:cNvPr id="187" name="Text Box 36"/>
          <p:cNvSpPr txBox="1">
            <a:spLocks noChangeArrowheads="1"/>
          </p:cNvSpPr>
          <p:nvPr/>
        </p:nvSpPr>
        <p:spPr bwMode="auto">
          <a:xfrm>
            <a:off x="6234642" y="2557811"/>
            <a:ext cx="875991" cy="31251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600" dirty="0" smtClean="0">
                <a:latin typeface="Arial Narrow" pitchFamily="-106" charset="0"/>
              </a:rPr>
              <a:t>Nina Lucido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500" i="1" dirty="0" smtClean="0">
                <a:solidFill>
                  <a:schemeClr val="bg2"/>
                </a:solidFill>
                <a:latin typeface="Arial Narrow" pitchFamily="-106" charset="0"/>
              </a:rPr>
              <a:t>Interim</a:t>
            </a:r>
            <a:br>
              <a:rPr lang="en-US" sz="500" i="1" dirty="0" smtClean="0">
                <a:solidFill>
                  <a:schemeClr val="bg2"/>
                </a:solidFill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(</a:t>
            </a:r>
            <a:r>
              <a:rPr lang="en-US" sz="500" i="1" dirty="0" smtClean="0">
                <a:latin typeface="Arial Narrow" pitchFamily="-106" charset="0"/>
              </a:rPr>
              <a:t>Calendar, Travel)</a:t>
            </a:r>
          </a:p>
        </p:txBody>
      </p:sp>
      <p:sp>
        <p:nvSpPr>
          <p:cNvPr id="188" name="Text Box 36"/>
          <p:cNvSpPr txBox="1">
            <a:spLocks noChangeArrowheads="1"/>
          </p:cNvSpPr>
          <p:nvPr/>
        </p:nvSpPr>
        <p:spPr bwMode="auto">
          <a:xfrm>
            <a:off x="1777510" y="1761099"/>
            <a:ext cx="875991" cy="37368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430"/>
              </a:lnSpc>
              <a:spcBef>
                <a:spcPts val="390"/>
              </a:spcBef>
            </a:pPr>
            <a:r>
              <a:rPr lang="en-US" sz="600" dirty="0" smtClean="0">
                <a:latin typeface="Arial Narrow" pitchFamily="-106" charset="0"/>
              </a:rPr>
              <a:t>Susan Green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500" i="1" dirty="0" smtClean="0">
                <a:latin typeface="Arial Narrow" pitchFamily="-106" charset="0"/>
              </a:rPr>
              <a:t>(Travel, Procurement, Calendar)</a:t>
            </a:r>
          </a:p>
          <a:p>
            <a:pPr algn="ctr">
              <a:lnSpc>
                <a:spcPts val="430"/>
              </a:lnSpc>
              <a:spcBef>
                <a:spcPts val="390"/>
              </a:spcBef>
            </a:pPr>
            <a:r>
              <a:rPr lang="en-US" sz="600" dirty="0" smtClean="0">
                <a:latin typeface="Arial Narrow" pitchFamily="-106" charset="0"/>
              </a:rPr>
              <a:t>Nina Lucido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500" i="1" dirty="0" smtClean="0">
                <a:latin typeface="Arial Narrow" pitchFamily="-106" charset="0"/>
              </a:rPr>
              <a:t>(Calendar, Travel)</a:t>
            </a:r>
          </a:p>
        </p:txBody>
      </p:sp>
      <p:sp>
        <p:nvSpPr>
          <p:cNvPr id="175" name="Text Box 36"/>
          <p:cNvSpPr txBox="1">
            <a:spLocks noChangeArrowheads="1"/>
          </p:cNvSpPr>
          <p:nvPr/>
        </p:nvSpPr>
        <p:spPr bwMode="auto">
          <a:xfrm>
            <a:off x="11400337" y="1958418"/>
            <a:ext cx="652463" cy="30589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430"/>
              </a:lnSpc>
              <a:spcBef>
                <a:spcPts val="390"/>
              </a:spcBef>
            </a:pPr>
            <a:r>
              <a:rPr lang="en-US" sz="600" dirty="0" smtClean="0">
                <a:latin typeface="Arial Narrow" pitchFamily="-106" charset="0"/>
              </a:rPr>
              <a:t>Dianne Brenner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500" i="1" dirty="0" smtClean="0">
                <a:latin typeface="Arial Narrow" pitchFamily="-106" charset="0"/>
              </a:rPr>
              <a:t>(Travel, </a:t>
            </a:r>
            <a:r>
              <a:rPr lang="en-US" sz="500" i="1" dirty="0" err="1" smtClean="0">
                <a:latin typeface="Arial Narrow" pitchFamily="-106" charset="0"/>
              </a:rPr>
              <a:t>Procuremnt</a:t>
            </a:r>
            <a:r>
              <a:rPr lang="en-US" sz="500" i="1" dirty="0" smtClean="0">
                <a:latin typeface="Arial Narrow" pitchFamily="-106" charset="0"/>
              </a:rPr>
              <a:t>, Budgets, Training, Calendar</a:t>
            </a:r>
          </a:p>
        </p:txBody>
      </p:sp>
      <p:sp>
        <p:nvSpPr>
          <p:cNvPr id="176" name="Line 120"/>
          <p:cNvSpPr>
            <a:spLocks noChangeShapeType="1"/>
          </p:cNvSpPr>
          <p:nvPr/>
        </p:nvSpPr>
        <p:spPr bwMode="auto">
          <a:xfrm rot="5400000">
            <a:off x="11070079" y="1791107"/>
            <a:ext cx="0" cy="676626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8" name="Text Box 36"/>
          <p:cNvSpPr txBox="1">
            <a:spLocks noChangeArrowheads="1"/>
          </p:cNvSpPr>
          <p:nvPr/>
        </p:nvSpPr>
        <p:spPr bwMode="auto">
          <a:xfrm>
            <a:off x="11426515" y="3018757"/>
            <a:ext cx="652463" cy="19816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430"/>
              </a:lnSpc>
              <a:spcBef>
                <a:spcPts val="390"/>
              </a:spcBef>
            </a:pPr>
            <a:r>
              <a:rPr lang="en-US" sz="600" dirty="0" smtClean="0">
                <a:latin typeface="Arial Narrow" pitchFamily="-106" charset="0"/>
              </a:rPr>
              <a:t>Dianne Brenner</a:t>
            </a:r>
            <a:br>
              <a:rPr lang="en-US" sz="600" dirty="0" smtClean="0">
                <a:latin typeface="Arial Narrow" pitchFamily="-106" charset="0"/>
              </a:rPr>
            </a:br>
            <a:r>
              <a:rPr lang="en-US" sz="600" dirty="0" smtClean="0">
                <a:latin typeface="Arial Narrow" pitchFamily="-106" charset="0"/>
              </a:rPr>
              <a:t>(</a:t>
            </a:r>
            <a:r>
              <a:rPr lang="en-US" sz="500" i="1" dirty="0" smtClean="0">
                <a:latin typeface="Arial Narrow" pitchFamily="-106" charset="0"/>
              </a:rPr>
              <a:t>Budgets)</a:t>
            </a:r>
            <a:endParaRPr lang="en-US" sz="500" i="1" dirty="0">
              <a:latin typeface="Arial Narrow" pitchFamily="-106" charset="0"/>
            </a:endParaRPr>
          </a:p>
        </p:txBody>
      </p:sp>
      <p:sp>
        <p:nvSpPr>
          <p:cNvPr id="180" name="Line 120"/>
          <p:cNvSpPr>
            <a:spLocks noChangeShapeType="1"/>
          </p:cNvSpPr>
          <p:nvPr/>
        </p:nvSpPr>
        <p:spPr bwMode="auto">
          <a:xfrm rot="5400000">
            <a:off x="11082155" y="2764834"/>
            <a:ext cx="0" cy="676626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5" name="Text Box 24"/>
          <p:cNvSpPr txBox="1">
            <a:spLocks noChangeArrowheads="1"/>
          </p:cNvSpPr>
          <p:nvPr/>
        </p:nvSpPr>
        <p:spPr bwMode="auto">
          <a:xfrm>
            <a:off x="1449917" y="4478241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 err="1" smtClean="0">
                <a:solidFill>
                  <a:srgbClr val="333333"/>
                </a:solidFill>
                <a:latin typeface="Arial Narrow" pitchFamily="-106" charset="0"/>
              </a:rPr>
              <a:t>Sadeepa</a:t>
            </a:r>
            <a:r>
              <a:rPr lang="en-US" sz="800" dirty="0" smtClean="0">
                <a:solidFill>
                  <a:srgbClr val="333333"/>
                </a:solidFill>
                <a:latin typeface="Arial Narrow" pitchFamily="-106" charset="0"/>
              </a:rPr>
              <a:t> </a:t>
            </a:r>
            <a:r>
              <a:rPr lang="en-US" sz="800" dirty="0" err="1" smtClean="0">
                <a:solidFill>
                  <a:srgbClr val="333333"/>
                </a:solidFill>
                <a:latin typeface="Arial Narrow" pitchFamily="-106" charset="0"/>
              </a:rPr>
              <a:t>Wijesekara</a:t>
            </a:r>
            <a:endParaRPr lang="en-US" sz="900" dirty="0"/>
          </a:p>
        </p:txBody>
      </p:sp>
      <p:sp>
        <p:nvSpPr>
          <p:cNvPr id="166" name="Text Box 24"/>
          <p:cNvSpPr txBox="1">
            <a:spLocks noChangeArrowheads="1"/>
          </p:cNvSpPr>
          <p:nvPr/>
        </p:nvSpPr>
        <p:spPr bwMode="auto">
          <a:xfrm>
            <a:off x="5691716" y="4542526"/>
            <a:ext cx="1159933" cy="1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60"/>
              </a:lnSpc>
              <a:spcBef>
                <a:spcPts val="0"/>
              </a:spcBef>
            </a:pPr>
            <a:r>
              <a:rPr lang="en-US" sz="800" dirty="0" smtClean="0">
                <a:solidFill>
                  <a:srgbClr val="333333"/>
                </a:solidFill>
                <a:latin typeface="Arial Narrow" pitchFamily="-106" charset="0"/>
              </a:rPr>
              <a:t>Rune </a:t>
            </a:r>
            <a:r>
              <a:rPr lang="en-US" sz="800" dirty="0" err="1" smtClean="0">
                <a:solidFill>
                  <a:srgbClr val="333333"/>
                </a:solidFill>
                <a:latin typeface="Arial Narrow" pitchFamily="-106" charset="0"/>
              </a:rPr>
              <a:t>Stromsness</a:t>
            </a:r>
            <a:endParaRPr lang="en-US" sz="600" dirty="0">
              <a:solidFill>
                <a:schemeClr val="bg2"/>
              </a:solidFill>
            </a:endParaRPr>
          </a:p>
        </p:txBody>
      </p:sp>
      <p:pic>
        <p:nvPicPr>
          <p:cNvPr id="9" name="Picture 8" descr="IT-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50" y="8131709"/>
            <a:ext cx="609599" cy="456485"/>
          </a:xfrm>
          <a:prstGeom prst="rect">
            <a:avLst/>
          </a:prstGeom>
        </p:spPr>
      </p:pic>
      <p:sp>
        <p:nvSpPr>
          <p:cNvPr id="169" name="Text Box 24"/>
          <p:cNvSpPr txBox="1">
            <a:spLocks noChangeArrowheads="1"/>
          </p:cNvSpPr>
          <p:nvPr/>
        </p:nvSpPr>
        <p:spPr bwMode="auto">
          <a:xfrm>
            <a:off x="2880784" y="6317722"/>
            <a:ext cx="1066800" cy="1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60"/>
              </a:lnSpc>
              <a:spcBef>
                <a:spcPts val="0"/>
              </a:spcBef>
            </a:pPr>
            <a:r>
              <a:rPr lang="en-US" sz="800" dirty="0" smtClean="0">
                <a:solidFill>
                  <a:srgbClr val="333333"/>
                </a:solidFill>
                <a:latin typeface="Arial Narrow" pitchFamily="-106" charset="0"/>
              </a:rPr>
              <a:t>Ken King</a:t>
            </a:r>
            <a:endParaRPr lang="en-US" sz="600" dirty="0">
              <a:solidFill>
                <a:schemeClr val="bg2"/>
              </a:solidFill>
            </a:endParaRPr>
          </a:p>
        </p:txBody>
      </p:sp>
      <p:sp>
        <p:nvSpPr>
          <p:cNvPr id="174" name="Rectangle 91"/>
          <p:cNvSpPr>
            <a:spLocks noChangeArrowheads="1"/>
          </p:cNvSpPr>
          <p:nvPr/>
        </p:nvSpPr>
        <p:spPr bwMode="auto">
          <a:xfrm>
            <a:off x="9069841" y="4896702"/>
            <a:ext cx="1250553" cy="149333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3" name="Text Box 46"/>
          <p:cNvSpPr txBox="1">
            <a:spLocks noChangeArrowheads="1"/>
          </p:cNvSpPr>
          <p:nvPr/>
        </p:nvSpPr>
        <p:spPr bwMode="auto">
          <a:xfrm>
            <a:off x="9028379" y="4918606"/>
            <a:ext cx="744816" cy="1532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smtClean="0">
                <a:latin typeface="Arial Narrow" pitchFamily="-106" charset="0"/>
              </a:rPr>
              <a:t>Telephony</a:t>
            </a:r>
            <a:endParaRPr lang="en-US" sz="600" b="1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/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Batzloff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David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smtClean="0">
                <a:latin typeface="Arial Narrow" pitchFamily="-106" charset="0"/>
              </a:rPr>
              <a:t>Ha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Sam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 smtClean="0">
                <a:solidFill>
                  <a:srgbClr val="FF0000"/>
                </a:solidFill>
                <a:latin typeface="Arial Narrow" pitchFamily="-106" charset="0"/>
              </a:rPr>
              <a:t>Idzkowski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</a:t>
            </a:r>
            <a:r>
              <a:rPr lang="en-US" sz="600" b="1" dirty="0" smtClean="0">
                <a:solidFill>
                  <a:srgbClr val="FF0000"/>
                </a:solidFill>
                <a:latin typeface="Arial Narrow" pitchFamily="-106" charset="0"/>
              </a:rPr>
              <a:t>Francis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smtClean="0">
                <a:solidFill>
                  <a:srgbClr val="FF0000"/>
                </a:solidFill>
                <a:latin typeface="Arial Narrow" pitchFamily="-106" charset="0"/>
              </a:rPr>
              <a:t>Johnson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</a:t>
            </a:r>
            <a:r>
              <a:rPr lang="en-US" sz="600" b="1" dirty="0" smtClean="0">
                <a:solidFill>
                  <a:srgbClr val="FF0000"/>
                </a:solidFill>
                <a:latin typeface="Arial Narrow" pitchFamily="-106" charset="0"/>
              </a:rPr>
              <a:t>Jeff</a:t>
            </a:r>
            <a:endParaRPr lang="en-US" sz="600" dirty="0" smtClean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smtClean="0">
                <a:latin typeface="Arial Narrow" pitchFamily="-106" charset="0"/>
              </a:rPr>
              <a:t>Lee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Adams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smtClean="0">
                <a:latin typeface="Arial Narrow" pitchFamily="-106" charset="0"/>
              </a:rPr>
              <a:t>Lincoln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Tony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smtClean="0">
                <a:latin typeface="Arial Narrow" pitchFamily="-106" charset="0"/>
              </a:rPr>
              <a:t>McBride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Rachel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smtClean="0">
                <a:latin typeface="Arial Narrow" pitchFamily="-106" charset="0"/>
              </a:rPr>
              <a:t>Nobles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 smtClean="0">
                <a:latin typeface="Arial Narrow" pitchFamily="-106" charset="0"/>
              </a:rPr>
              <a:t>Arwa</a:t>
            </a:r>
            <a:endParaRPr lang="en-US" sz="600" dirty="0" smtClean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 smtClean="0">
                <a:latin typeface="Arial Narrow" pitchFamily="-106" charset="0"/>
              </a:rPr>
              <a:t>Taubenfeld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Cheryl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smtClean="0">
                <a:latin typeface="Arial Narrow" pitchFamily="-106" charset="0"/>
              </a:rPr>
              <a:t>Volpe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Laura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 smtClean="0">
                <a:latin typeface="Arial Narrow" pitchFamily="-106" charset="0"/>
              </a:rPr>
              <a:t>Willer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smtClean="0">
                <a:latin typeface="Arial Narrow" pitchFamily="-106" charset="0"/>
              </a:rPr>
              <a:t>Jeff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smtClean="0">
                <a:latin typeface="Arial Narrow" pitchFamily="-106" charset="0"/>
              </a:rPr>
              <a:t>Wood</a:t>
            </a:r>
            <a:r>
              <a:rPr lang="en-US" sz="600" dirty="0">
                <a:latin typeface="Arial Narrow" pitchFamily="-106" charset="0"/>
              </a:rPr>
              <a:t>, Cindy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85" name="Line 98"/>
          <p:cNvSpPr>
            <a:spLocks noChangeShapeType="1"/>
          </p:cNvSpPr>
          <p:nvPr/>
        </p:nvSpPr>
        <p:spPr bwMode="auto">
          <a:xfrm>
            <a:off x="7833079" y="4685887"/>
            <a:ext cx="0" cy="168487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6" name="Text Box 46"/>
          <p:cNvSpPr txBox="1">
            <a:spLocks noChangeArrowheads="1"/>
          </p:cNvSpPr>
          <p:nvPr/>
        </p:nvSpPr>
        <p:spPr bwMode="auto">
          <a:xfrm>
            <a:off x="9688776" y="4893208"/>
            <a:ext cx="761206" cy="99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smtClean="0">
                <a:latin typeface="Arial Narrow" pitchFamily="-106" charset="0"/>
              </a:rPr>
              <a:t>Computing Facilities</a:t>
            </a:r>
            <a:endParaRPr lang="en-US" sz="600" b="1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/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 err="1" smtClean="0">
                <a:latin typeface="Arial Narrow" pitchFamily="-106" charset="0"/>
              </a:rPr>
              <a:t>Bataclan</a:t>
            </a:r>
            <a:r>
              <a:rPr lang="en-US" sz="600" dirty="0" smtClean="0">
                <a:latin typeface="Arial Narrow" pitchFamily="-106" charset="0"/>
              </a:rPr>
              <a:t>, Ramon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 smtClean="0">
                <a:solidFill>
                  <a:srgbClr val="FF0000"/>
                </a:solidFill>
                <a:latin typeface="Arial Narrow" pitchFamily="-106" charset="0"/>
              </a:rPr>
              <a:t>DeJesus</a:t>
            </a:r>
            <a:r>
              <a:rPr lang="en-US" sz="600" b="1" dirty="0" smtClean="0">
                <a:solidFill>
                  <a:srgbClr val="FF0000"/>
                </a:solidFill>
                <a:latin typeface="Arial Narrow" pitchFamily="-106" charset="0"/>
              </a:rPr>
              <a:t>, Martin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smtClean="0">
                <a:solidFill>
                  <a:srgbClr val="FF0000"/>
                </a:solidFill>
                <a:latin typeface="Arial Narrow" pitchFamily="-106" charset="0"/>
              </a:rPr>
              <a:t>Dutra, Eric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smtClean="0">
                <a:latin typeface="Arial Narrow" pitchFamily="-106" charset="0"/>
              </a:rPr>
              <a:t>Elmore, Michael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 smtClean="0">
                <a:latin typeface="Arial Narrow" pitchFamily="-106" charset="0"/>
              </a:rPr>
              <a:t>Magstadt</a:t>
            </a:r>
            <a:r>
              <a:rPr lang="en-US" sz="600" dirty="0" smtClean="0">
                <a:latin typeface="Arial Narrow" pitchFamily="-106" charset="0"/>
              </a:rPr>
              <a:t>, Michael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smtClean="0">
                <a:latin typeface="Arial Narrow" pitchFamily="-106" charset="0"/>
              </a:rPr>
              <a:t>Nobles, Steve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71" name="Rectangle 161"/>
          <p:cNvSpPr>
            <a:spLocks noChangeArrowheads="1"/>
          </p:cNvSpPr>
          <p:nvPr/>
        </p:nvSpPr>
        <p:spPr bwMode="auto">
          <a:xfrm>
            <a:off x="2813050" y="6042559"/>
            <a:ext cx="1236138" cy="236945"/>
          </a:xfrm>
          <a:prstGeom prst="rect">
            <a:avLst/>
          </a:prstGeom>
          <a:solidFill>
            <a:srgbClr val="99CC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47" name="Text Box 24"/>
          <p:cNvSpPr txBox="1">
            <a:spLocks noChangeArrowheads="1"/>
          </p:cNvSpPr>
          <p:nvPr/>
        </p:nvSpPr>
        <p:spPr bwMode="auto">
          <a:xfrm>
            <a:off x="2813050" y="6029860"/>
            <a:ext cx="1219200" cy="24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20"/>
              </a:lnSpc>
            </a:pPr>
            <a:r>
              <a:rPr lang="en-US" sz="600" b="1" dirty="0">
                <a:latin typeface="Arial Narrow Bold" pitchFamily="-110" charset="0"/>
              </a:rPr>
              <a:t>Systems, Applications, a</a:t>
            </a:r>
            <a:r>
              <a:rPr lang="en-US" sz="600" b="1" dirty="0" smtClean="0">
                <a:latin typeface="Arial Narrow Bold" pitchFamily="-110" charset="0"/>
              </a:rPr>
              <a:t>nd </a:t>
            </a:r>
            <a:r>
              <a:rPr lang="en-US" sz="600" b="1" dirty="0">
                <a:latin typeface="Arial Narrow Bold" pitchFamily="-110" charset="0"/>
              </a:rPr>
              <a:t>Middleware Support Group (SAMS)</a:t>
            </a:r>
            <a:endParaRPr lang="en-US" sz="600" dirty="0"/>
          </a:p>
        </p:txBody>
      </p:sp>
      <p:sp>
        <p:nvSpPr>
          <p:cNvPr id="15393" name="Text Box 24"/>
          <p:cNvSpPr txBox="1">
            <a:spLocks noChangeArrowheads="1"/>
          </p:cNvSpPr>
          <p:nvPr/>
        </p:nvSpPr>
        <p:spPr bwMode="auto">
          <a:xfrm>
            <a:off x="8100486" y="3653362"/>
            <a:ext cx="1298886" cy="31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Denise </a:t>
            </a:r>
            <a:r>
              <a:rPr lang="en-US" sz="800" dirty="0" err="1" smtClean="0">
                <a:solidFill>
                  <a:srgbClr val="333333"/>
                </a:solidFill>
                <a:latin typeface="Arial Narrow" pitchFamily="-106" charset="0"/>
              </a:rPr>
              <a:t>Sumikawa</a:t>
            </a:r>
            <a:r>
              <a:rPr lang="en-US" sz="800" dirty="0" smtClean="0">
                <a:solidFill>
                  <a:srgbClr val="333333"/>
                </a:solidFill>
                <a:latin typeface="Arial Narrow" pitchFamily="-106" charset="0"/>
              </a:rPr>
              <a:t/>
            </a:r>
            <a:br>
              <a:rPr lang="en-US" sz="800" dirty="0" smtClean="0">
                <a:solidFill>
                  <a:srgbClr val="333333"/>
                </a:solidFill>
                <a:latin typeface="Arial Narrow" pitchFamily="-106" charset="0"/>
              </a:rPr>
            </a:br>
            <a:r>
              <a:rPr lang="en-US" sz="7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-106" charset="0"/>
              </a:rPr>
              <a:t>Acting</a:t>
            </a:r>
            <a:endParaRPr lang="en-US" sz="7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9" name="Rectangle 16"/>
          <p:cNvSpPr>
            <a:spLocks noChangeArrowheads="1"/>
          </p:cNvSpPr>
          <p:nvPr/>
        </p:nvSpPr>
        <p:spPr bwMode="auto">
          <a:xfrm>
            <a:off x="7198766" y="6594960"/>
            <a:ext cx="1286801" cy="48918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0" name="Rectangle 213"/>
          <p:cNvSpPr>
            <a:spLocks noChangeArrowheads="1"/>
          </p:cNvSpPr>
          <p:nvPr/>
        </p:nvSpPr>
        <p:spPr bwMode="auto">
          <a:xfrm>
            <a:off x="7210250" y="6607157"/>
            <a:ext cx="1277740" cy="2667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91" name="Text Box 24"/>
          <p:cNvSpPr txBox="1">
            <a:spLocks noChangeArrowheads="1"/>
          </p:cNvSpPr>
          <p:nvPr/>
        </p:nvSpPr>
        <p:spPr bwMode="auto">
          <a:xfrm>
            <a:off x="7190299" y="6867364"/>
            <a:ext cx="1276227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 smtClean="0">
                <a:solidFill>
                  <a:srgbClr val="333333"/>
                </a:solidFill>
                <a:latin typeface="Arial Narrow" pitchFamily="-106" charset="0"/>
              </a:rPr>
              <a:t>Charlie </a:t>
            </a:r>
            <a:r>
              <a:rPr lang="en-US" sz="800" dirty="0" err="1" smtClean="0">
                <a:solidFill>
                  <a:srgbClr val="333333"/>
                </a:solidFill>
                <a:latin typeface="Arial Narrow" pitchFamily="-106" charset="0"/>
              </a:rPr>
              <a:t>Verboom</a:t>
            </a:r>
            <a:endParaRPr lang="en-US" sz="900" dirty="0"/>
          </a:p>
        </p:txBody>
      </p:sp>
      <p:sp>
        <p:nvSpPr>
          <p:cNvPr id="192" name="Text Box 24"/>
          <p:cNvSpPr txBox="1">
            <a:spLocks noChangeArrowheads="1"/>
          </p:cNvSpPr>
          <p:nvPr/>
        </p:nvSpPr>
        <p:spPr bwMode="auto">
          <a:xfrm>
            <a:off x="7207230" y="6628701"/>
            <a:ext cx="1278469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 smtClean="0">
                <a:latin typeface="Arial Narrow Bold" pitchFamily="-110" charset="0"/>
              </a:rPr>
              <a:t>Collaboration Services</a:t>
            </a:r>
            <a:endParaRPr lang="en-US" sz="800" dirty="0"/>
          </a:p>
        </p:txBody>
      </p:sp>
      <p:sp>
        <p:nvSpPr>
          <p:cNvPr id="195" name="Line 119"/>
          <p:cNvSpPr>
            <a:spLocks noChangeShapeType="1"/>
          </p:cNvSpPr>
          <p:nvPr/>
        </p:nvSpPr>
        <p:spPr bwMode="auto">
          <a:xfrm rot="5400000">
            <a:off x="8784592" y="3096578"/>
            <a:ext cx="0" cy="187452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8" name="Line 98"/>
          <p:cNvSpPr>
            <a:spLocks noChangeShapeType="1"/>
          </p:cNvSpPr>
          <p:nvPr/>
        </p:nvSpPr>
        <p:spPr bwMode="auto">
          <a:xfrm>
            <a:off x="9714174" y="4901668"/>
            <a:ext cx="0" cy="1490472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2" name="Line 119"/>
          <p:cNvSpPr>
            <a:spLocks noChangeShapeType="1"/>
          </p:cNvSpPr>
          <p:nvPr/>
        </p:nvSpPr>
        <p:spPr bwMode="auto">
          <a:xfrm rot="5400000">
            <a:off x="10335684" y="986312"/>
            <a:ext cx="0" cy="20574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142274</TotalTime>
  <Words>283</Words>
  <Application>Microsoft Macintosh PowerPoint</Application>
  <PresentationFormat>Ledger Paper (11x17 in)</PresentationFormat>
  <Paragraphs>157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 Presentation</vt:lpstr>
      <vt:lpstr>PowerPoint Presentation</vt:lpstr>
    </vt:vector>
  </TitlesOfParts>
  <Company>Nina Lucido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Nina Lucido</dc:creator>
  <cp:lastModifiedBy>Nina Lucido</cp:lastModifiedBy>
  <cp:revision>353</cp:revision>
  <cp:lastPrinted>2013-05-29T22:06:47Z</cp:lastPrinted>
  <dcterms:created xsi:type="dcterms:W3CDTF">2012-08-27T17:37:16Z</dcterms:created>
  <dcterms:modified xsi:type="dcterms:W3CDTF">2013-05-30T20:23:00Z</dcterms:modified>
</cp:coreProperties>
</file>