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79300" cy="9134475" type="ledger"/>
  <p:notesSz cx="12026900" cy="6997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02973" indent="3830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807477" indent="7507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211983" indent="111852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616487" indent="14862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06390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647668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088946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530224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8">
          <p15:clr>
            <a:srgbClr val="A4A3A4"/>
          </p15:clr>
        </p15:guide>
        <p15:guide id="2" pos="4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7E44"/>
    <a:srgbClr val="2B4BC0"/>
    <a:srgbClr val="171AC0"/>
    <a:srgbClr val="0F8B0B"/>
    <a:srgbClr val="4B4CE8"/>
    <a:srgbClr val="1F7D7E"/>
    <a:srgbClr val="12257E"/>
    <a:srgbClr val="C10829"/>
    <a:srgbClr val="FF2D1E"/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70"/>
    <p:restoredTop sz="92921" autoAdjust="0"/>
  </p:normalViewPr>
  <p:slideViewPr>
    <p:cSldViewPr showGuides="1">
      <p:cViewPr>
        <p:scale>
          <a:sx n="235" d="100"/>
          <a:sy n="235" d="100"/>
        </p:scale>
        <p:origin x="-224" y="144"/>
      </p:cViewPr>
      <p:guideLst>
        <p:guide orient="horz" pos="4298"/>
        <p:guide pos="42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1015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A9E2915-BAC0-0E41-BA05-6FD2DD108759}" type="datetime1">
              <a:rPr lang="en-US"/>
              <a:pPr>
                <a:defRPr/>
              </a:pPr>
              <a:t>2/13/20</a:t>
            </a:fld>
            <a:endParaRPr lang="en-US" dirty="0"/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1015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5BA588B-637C-7643-8798-1C63BD39C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58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15608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64025" y="523875"/>
            <a:ext cx="3498850" cy="2624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604314" y="3324278"/>
            <a:ext cx="8818272" cy="314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815608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21A4B1E-A9D0-1C48-908A-5E28F1CA9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2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029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074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21198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61648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022323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426788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831252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35717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9FCC-518D-F54C-A693-760D36C7271F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</a:t>
            </a:fld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64025" y="523875"/>
            <a:ext cx="3498850" cy="262413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750" y="2837733"/>
            <a:ext cx="10351802" cy="19571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500" y="5175459"/>
            <a:ext cx="8524302" cy="2335857"/>
          </a:xfrm>
        </p:spPr>
        <p:txBody>
          <a:bodyPr/>
          <a:lstStyle>
            <a:lvl1pPr marL="0" indent="0" algn="ctr">
              <a:buNone/>
              <a:defRPr/>
            </a:lvl1pPr>
            <a:lvl2pPr marL="404465" indent="0" algn="ctr">
              <a:buNone/>
              <a:defRPr/>
            </a:lvl2pPr>
            <a:lvl3pPr marL="808929" indent="0" algn="ctr">
              <a:buNone/>
              <a:defRPr/>
            </a:lvl3pPr>
            <a:lvl4pPr marL="1213394" indent="0" algn="ctr">
              <a:buNone/>
              <a:defRPr/>
            </a:lvl4pPr>
            <a:lvl5pPr marL="1617859" indent="0" algn="ctr">
              <a:buNone/>
              <a:defRPr/>
            </a:lvl5pPr>
            <a:lvl6pPr marL="2022323" indent="0" algn="ctr">
              <a:buNone/>
              <a:defRPr/>
            </a:lvl6pPr>
            <a:lvl7pPr marL="2426788" indent="0" algn="ctr">
              <a:buNone/>
              <a:defRPr/>
            </a:lvl7pPr>
            <a:lvl8pPr marL="2831252" indent="0" algn="ctr">
              <a:buNone/>
              <a:defRPr/>
            </a:lvl8pPr>
            <a:lvl9pPr marL="32357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FEAE-E1E7-1D49-B562-218C2911F8BD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4440-4334-1C43-AEDD-F2319D0F6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7C9B8-B97E-4042-BAEC-45939E89DCA1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BB49-3386-7F49-BE13-642C450D1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78358" y="811583"/>
            <a:ext cx="2587196" cy="73079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51" y="811583"/>
            <a:ext cx="7619615" cy="73079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2BB3C-7EB1-2C45-B542-30BE08C6A8DE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3876-FB98-E847-B9A4-F541A26CE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951C-15DC-7E4D-947E-56441E24AD6E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D9597-46EB-8040-9F4F-E89C2F1C2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497"/>
            <a:ext cx="10351802" cy="18153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331"/>
            <a:ext cx="10351802" cy="1998166"/>
          </a:xfrm>
        </p:spPr>
        <p:txBody>
          <a:bodyPr anchor="b"/>
          <a:lstStyle>
            <a:lvl1pPr marL="0" indent="0">
              <a:buNone/>
              <a:defRPr sz="1800"/>
            </a:lvl1pPr>
            <a:lvl2pPr marL="404465" indent="0">
              <a:buNone/>
              <a:defRPr sz="1700"/>
            </a:lvl2pPr>
            <a:lvl3pPr marL="808929" indent="0">
              <a:buNone/>
              <a:defRPr sz="1400"/>
            </a:lvl3pPr>
            <a:lvl4pPr marL="1213394" indent="0">
              <a:buNone/>
              <a:defRPr sz="1300"/>
            </a:lvl4pPr>
            <a:lvl5pPr marL="1617859" indent="0">
              <a:buNone/>
              <a:defRPr sz="1300"/>
            </a:lvl5pPr>
            <a:lvl6pPr marL="2022323" indent="0">
              <a:buNone/>
              <a:defRPr sz="1300"/>
            </a:lvl6pPr>
            <a:lvl7pPr marL="2426788" indent="0">
              <a:buNone/>
              <a:defRPr sz="1300"/>
            </a:lvl7pPr>
            <a:lvl8pPr marL="2831252" indent="0">
              <a:buNone/>
              <a:defRPr sz="1300"/>
            </a:lvl8pPr>
            <a:lvl9pPr marL="323571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80B6B-26BC-0348-803C-11A4F2CFA150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EB0DE-4170-6349-81BC-2B667EC573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50" y="2638105"/>
            <a:ext cx="5103404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2150" y="2638105"/>
            <a:ext cx="5103405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B58BD-FE52-5E4B-8763-DC5C8A0F9F36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5DA8-6849-5141-AEFD-67267EFB7E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5680"/>
            <a:ext cx="10961973" cy="152241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666" y="2044812"/>
            <a:ext cx="538130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66" y="2897439"/>
            <a:ext cx="538130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316" y="2044812"/>
            <a:ext cx="538432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316" y="2897439"/>
            <a:ext cx="538432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21235-5B4B-7C40-B417-4EC2766BFEA6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D918-4334-D347-A1FF-0168C13E5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6756-D433-0040-BCC0-9339E0F841D0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6285-9382-D74A-8D55-D8F94B9686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9836B-6034-CD40-A487-33EB1EAB47A0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6790-9D1F-9740-9A83-3AB4CF620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3813"/>
            <a:ext cx="4006906" cy="154853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71" y="363814"/>
            <a:ext cx="6808567" cy="779676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664" y="1912345"/>
            <a:ext cx="4006906" cy="6248234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6F8AB-54DB-7A40-A3B3-1EB126CD730F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654-FA63-C14B-AD72-E5F3B3118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833" y="6393761"/>
            <a:ext cx="7306977" cy="755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833" y="815314"/>
            <a:ext cx="7306977" cy="5481431"/>
          </a:xfrm>
        </p:spPr>
        <p:txBody>
          <a:bodyPr/>
          <a:lstStyle>
            <a:lvl1pPr marL="0" indent="0">
              <a:buNone/>
              <a:defRPr sz="3000"/>
            </a:lvl1pPr>
            <a:lvl2pPr marL="404465" indent="0">
              <a:buNone/>
              <a:defRPr sz="2600"/>
            </a:lvl2pPr>
            <a:lvl3pPr marL="808929" indent="0">
              <a:buNone/>
              <a:defRPr sz="2200"/>
            </a:lvl3pPr>
            <a:lvl4pPr marL="1213394" indent="0">
              <a:buNone/>
              <a:defRPr sz="1800"/>
            </a:lvl4pPr>
            <a:lvl5pPr marL="1617859" indent="0">
              <a:buNone/>
              <a:defRPr sz="1800"/>
            </a:lvl5pPr>
            <a:lvl6pPr marL="2022323" indent="0">
              <a:buNone/>
              <a:defRPr sz="1800"/>
            </a:lvl6pPr>
            <a:lvl7pPr marL="2426788" indent="0">
              <a:buNone/>
              <a:defRPr sz="1800"/>
            </a:lvl7pPr>
            <a:lvl8pPr marL="2831252" indent="0">
              <a:buNone/>
              <a:defRPr sz="1800"/>
            </a:lvl8pPr>
            <a:lvl9pPr marL="3235717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833" y="7149372"/>
            <a:ext cx="7306977" cy="1070913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C511-A008-1347-AC25-DC4E351EAC21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02CEC-3911-274A-BBC5-F73D881F6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3750" y="811582"/>
            <a:ext cx="10351802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50" y="2638104"/>
            <a:ext cx="10351802" cy="54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3750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</a:defRPr>
            </a:lvl1pPr>
          </a:lstStyle>
          <a:p>
            <a:pPr>
              <a:defRPr/>
            </a:pPr>
            <a:fld id="{4CFBC53E-F810-DA4A-B11E-3930D525F45B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0960" y="8322897"/>
            <a:ext cx="3857382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ctr">
              <a:defRPr sz="17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8198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</a:defRPr>
            </a:lvl1pPr>
          </a:lstStyle>
          <a:p>
            <a:pPr>
              <a:defRPr/>
            </a:pPr>
            <a:fld id="{5E35B8EB-D38C-1647-955C-97D43F0A7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04465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80892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213394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61785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89183" indent="-389183" algn="l" defTabSz="1040374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4251" indent="-324830" algn="l" defTabSz="1040374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99318" indent="-258945" algn="l" defTabSz="1040374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18740" indent="-258945" algn="l" defTabSz="1040374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39694" indent="-258945" algn="l" defTabSz="1040374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744180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14864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553109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395757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4465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892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13394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85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22323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788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1252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5717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158A189B-9912-0846-803E-89A8F3A7E792}"/>
              </a:ext>
            </a:extLst>
          </p:cNvPr>
          <p:cNvCxnSpPr>
            <a:cxnSpLocks/>
          </p:cNvCxnSpPr>
          <p:nvPr/>
        </p:nvCxnSpPr>
        <p:spPr bwMode="auto">
          <a:xfrm flipH="1">
            <a:off x="6075366" y="2618670"/>
            <a:ext cx="311479" cy="0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4" name="Line 120"/>
          <p:cNvSpPr>
            <a:spLocks noChangeShapeType="1"/>
          </p:cNvSpPr>
          <p:nvPr/>
        </p:nvSpPr>
        <p:spPr bwMode="auto">
          <a:xfrm rot="5400000">
            <a:off x="8328500" y="2685312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3" name="Line 120"/>
          <p:cNvSpPr>
            <a:spLocks noChangeShapeType="1"/>
          </p:cNvSpPr>
          <p:nvPr/>
        </p:nvSpPr>
        <p:spPr bwMode="auto">
          <a:xfrm rot="16200000">
            <a:off x="9516175" y="2296212"/>
            <a:ext cx="4941" cy="135889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7" name="Line 99"/>
          <p:cNvSpPr>
            <a:spLocks noChangeShapeType="1"/>
          </p:cNvSpPr>
          <p:nvPr/>
        </p:nvSpPr>
        <p:spPr bwMode="auto">
          <a:xfrm rot="5400000">
            <a:off x="10313640" y="3518591"/>
            <a:ext cx="3977" cy="22518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8" name="Line 98"/>
          <p:cNvSpPr>
            <a:spLocks noChangeShapeType="1"/>
          </p:cNvSpPr>
          <p:nvPr/>
        </p:nvSpPr>
        <p:spPr bwMode="auto">
          <a:xfrm flipH="1">
            <a:off x="11004803" y="3467434"/>
            <a:ext cx="4489" cy="19576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1" name="Line 106"/>
          <p:cNvSpPr>
            <a:spLocks noChangeShapeType="1"/>
          </p:cNvSpPr>
          <p:nvPr/>
        </p:nvSpPr>
        <p:spPr bwMode="auto">
          <a:xfrm>
            <a:off x="11010895" y="2357437"/>
            <a:ext cx="0" cy="457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0" name="Line 106"/>
          <p:cNvSpPr>
            <a:spLocks noChangeShapeType="1"/>
          </p:cNvSpPr>
          <p:nvPr/>
        </p:nvSpPr>
        <p:spPr bwMode="auto">
          <a:xfrm>
            <a:off x="10198093" y="2363787"/>
            <a:ext cx="4056" cy="126540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Text Box 36"/>
          <p:cNvSpPr txBox="1">
            <a:spLocks noChangeArrowheads="1"/>
          </p:cNvSpPr>
          <p:nvPr/>
        </p:nvSpPr>
        <p:spPr bwMode="auto">
          <a:xfrm>
            <a:off x="4140461" y="3565906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186" name="Line 98"/>
          <p:cNvSpPr>
            <a:spLocks noChangeShapeType="1"/>
          </p:cNvSpPr>
          <p:nvPr/>
        </p:nvSpPr>
        <p:spPr bwMode="auto">
          <a:xfrm>
            <a:off x="1098549" y="2540364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" name="Line 98"/>
          <p:cNvSpPr>
            <a:spLocks noChangeShapeType="1"/>
          </p:cNvSpPr>
          <p:nvPr/>
        </p:nvSpPr>
        <p:spPr bwMode="auto">
          <a:xfrm>
            <a:off x="2529417" y="254459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Line 106"/>
          <p:cNvSpPr>
            <a:spLocks noChangeShapeType="1"/>
          </p:cNvSpPr>
          <p:nvPr/>
        </p:nvSpPr>
        <p:spPr bwMode="auto">
          <a:xfrm flipH="1" flipV="1">
            <a:off x="946144" y="6175890"/>
            <a:ext cx="6246" cy="113171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Line 98"/>
          <p:cNvSpPr>
            <a:spLocks noChangeShapeType="1"/>
          </p:cNvSpPr>
          <p:nvPr/>
        </p:nvSpPr>
        <p:spPr bwMode="auto">
          <a:xfrm flipH="1" flipV="1">
            <a:off x="5607050" y="3254905"/>
            <a:ext cx="0" cy="367453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7" name="Line 120"/>
          <p:cNvSpPr>
            <a:spLocks noChangeShapeType="1"/>
          </p:cNvSpPr>
          <p:nvPr/>
        </p:nvSpPr>
        <p:spPr bwMode="auto">
          <a:xfrm rot="5400000">
            <a:off x="5048398" y="3409568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6" name="Line 120"/>
          <p:cNvSpPr>
            <a:spLocks noChangeShapeType="1"/>
          </p:cNvSpPr>
          <p:nvPr/>
        </p:nvSpPr>
        <p:spPr bwMode="auto">
          <a:xfrm>
            <a:off x="7150100" y="4110037"/>
            <a:ext cx="0" cy="590550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7" name="Line 106"/>
          <p:cNvSpPr>
            <a:spLocks noChangeShapeType="1"/>
          </p:cNvSpPr>
          <p:nvPr/>
        </p:nvSpPr>
        <p:spPr bwMode="auto">
          <a:xfrm>
            <a:off x="3689350" y="4718049"/>
            <a:ext cx="578" cy="101012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4547961" y="2366799"/>
            <a:ext cx="1" cy="273588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9" name="Line 98"/>
          <p:cNvSpPr>
            <a:spLocks noChangeShapeType="1"/>
          </p:cNvSpPr>
          <p:nvPr/>
        </p:nvSpPr>
        <p:spPr bwMode="auto">
          <a:xfrm>
            <a:off x="5818110" y="2317341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9" name="Line 98"/>
          <p:cNvSpPr>
            <a:spLocks noChangeShapeType="1"/>
          </p:cNvSpPr>
          <p:nvPr/>
        </p:nvSpPr>
        <p:spPr bwMode="auto">
          <a:xfrm>
            <a:off x="6210300" y="4059235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0" name="Line 98"/>
          <p:cNvSpPr>
            <a:spLocks noChangeShapeType="1"/>
          </p:cNvSpPr>
          <p:nvPr/>
        </p:nvSpPr>
        <p:spPr bwMode="auto">
          <a:xfrm>
            <a:off x="4950192" y="4061359"/>
            <a:ext cx="0" cy="157267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0" name="Rectangle 91"/>
          <p:cNvSpPr>
            <a:spLocks noChangeArrowheads="1"/>
          </p:cNvSpPr>
          <p:nvPr/>
        </p:nvSpPr>
        <p:spPr bwMode="auto">
          <a:xfrm>
            <a:off x="8205404" y="5613736"/>
            <a:ext cx="1761588" cy="215390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6" name="TextBox 241"/>
          <p:cNvSpPr txBox="1">
            <a:spLocks noChangeArrowheads="1"/>
          </p:cNvSpPr>
          <p:nvPr/>
        </p:nvSpPr>
        <p:spPr bwMode="auto">
          <a:xfrm>
            <a:off x="2126" y="300037"/>
            <a:ext cx="12179300" cy="57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Arial Narrow" pitchFamily="-106" charset="0"/>
              </a:rPr>
              <a:t>Lawrence Berkeley National Laboratory</a:t>
            </a:r>
            <a:br>
              <a:rPr lang="en-US" sz="1600" dirty="0">
                <a:latin typeface="Arial Narrow" pitchFamily="-106" charset="0"/>
              </a:rPr>
            </a:br>
            <a:r>
              <a:rPr lang="en-US" sz="1600" dirty="0">
                <a:latin typeface="Arial Narrow" pitchFamily="-106" charset="0"/>
              </a:rPr>
              <a:t>IT Division</a:t>
            </a:r>
          </a:p>
        </p:txBody>
      </p:sp>
      <p:sp>
        <p:nvSpPr>
          <p:cNvPr id="15377" name="Date Placeholder 192"/>
          <p:cNvSpPr>
            <a:spLocks noGrp="1"/>
          </p:cNvSpPr>
          <p:nvPr>
            <p:ph type="dt" sz="quarter" idx="10"/>
          </p:nvPr>
        </p:nvSpPr>
        <p:spPr>
          <a:xfrm>
            <a:off x="11347450" y="8682037"/>
            <a:ext cx="652463" cy="268661"/>
          </a:xfrm>
          <a:noFill/>
        </p:spPr>
        <p:txBody>
          <a:bodyPr/>
          <a:lstStyle/>
          <a:p>
            <a:pPr algn="ctr"/>
            <a:fld id="{20914806-9C03-014B-985E-52D25BC57B40}" type="datetime1">
              <a:rPr lang="en-US" sz="600" smtClean="0">
                <a:latin typeface="Optima" pitchFamily="-106" charset="0"/>
              </a:rPr>
              <a:t>2/13/20</a:t>
            </a:fld>
            <a:endParaRPr lang="en-US" sz="600" dirty="0">
              <a:latin typeface="Optima" pitchFamily="-106" charset="0"/>
            </a:endParaRPr>
          </a:p>
        </p:txBody>
      </p:sp>
      <p:sp>
        <p:nvSpPr>
          <p:cNvPr id="15378" name="Line 98"/>
          <p:cNvSpPr>
            <a:spLocks noChangeShapeType="1"/>
          </p:cNvSpPr>
          <p:nvPr/>
        </p:nvSpPr>
        <p:spPr bwMode="auto">
          <a:xfrm flipH="1">
            <a:off x="3949700" y="2433638"/>
            <a:ext cx="0" cy="8381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9" name="Line 106"/>
          <p:cNvSpPr>
            <a:spLocks noChangeShapeType="1"/>
          </p:cNvSpPr>
          <p:nvPr/>
        </p:nvSpPr>
        <p:spPr bwMode="auto">
          <a:xfrm>
            <a:off x="2296583" y="3249627"/>
            <a:ext cx="0" cy="17164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0" name="Line 99"/>
          <p:cNvSpPr>
            <a:spLocks noChangeShapeType="1"/>
          </p:cNvSpPr>
          <p:nvPr/>
        </p:nvSpPr>
        <p:spPr bwMode="auto">
          <a:xfrm rot="5400000">
            <a:off x="4425950" y="52388"/>
            <a:ext cx="38099" cy="4038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1" name="Rectangle 5"/>
          <p:cNvSpPr>
            <a:spLocks noChangeArrowheads="1"/>
          </p:cNvSpPr>
          <p:nvPr/>
        </p:nvSpPr>
        <p:spPr bwMode="auto">
          <a:xfrm>
            <a:off x="1165070" y="1852454"/>
            <a:ext cx="1304925" cy="488475"/>
          </a:xfrm>
          <a:prstGeom prst="rect">
            <a:avLst/>
          </a:prstGeom>
          <a:solidFill>
            <a:schemeClr val="accent3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2" name="Rectangle 21"/>
          <p:cNvSpPr>
            <a:spLocks noChangeArrowheads="1"/>
          </p:cNvSpPr>
          <p:nvPr/>
        </p:nvSpPr>
        <p:spPr bwMode="auto">
          <a:xfrm>
            <a:off x="1651673" y="3406346"/>
            <a:ext cx="1304925" cy="537322"/>
          </a:xfrm>
          <a:prstGeom prst="rect">
            <a:avLst/>
          </a:prstGeom>
          <a:solidFill>
            <a:schemeClr val="bg1">
              <a:alpha val="50195"/>
            </a:schemeClr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3" name="Rectangle 4"/>
          <p:cNvSpPr>
            <a:spLocks noChangeArrowheads="1"/>
          </p:cNvSpPr>
          <p:nvPr/>
        </p:nvSpPr>
        <p:spPr bwMode="auto">
          <a:xfrm>
            <a:off x="3187700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4" name="Text Box 30"/>
          <p:cNvSpPr txBox="1">
            <a:spLocks noChangeArrowheads="1"/>
          </p:cNvSpPr>
          <p:nvPr/>
        </p:nvSpPr>
        <p:spPr bwMode="auto">
          <a:xfrm>
            <a:off x="3187700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5" name="Text Box 32"/>
          <p:cNvSpPr txBox="1">
            <a:spLocks noChangeArrowheads="1"/>
          </p:cNvSpPr>
          <p:nvPr/>
        </p:nvSpPr>
        <p:spPr bwMode="auto">
          <a:xfrm>
            <a:off x="1162050" y="1918044"/>
            <a:ext cx="1304925" cy="34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Birgitta Meckel</a:t>
            </a:r>
            <a:br>
              <a:rPr lang="en-US" sz="900" b="1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Deputy, Operations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6" name="Line 104"/>
          <p:cNvSpPr>
            <a:spLocks noChangeShapeType="1"/>
          </p:cNvSpPr>
          <p:nvPr/>
        </p:nvSpPr>
        <p:spPr bwMode="auto">
          <a:xfrm rot="5400000" flipH="1">
            <a:off x="5190296" y="362864"/>
            <a:ext cx="29620" cy="580012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7" name="Rectangle 147"/>
          <p:cNvSpPr>
            <a:spLocks noChangeArrowheads="1"/>
          </p:cNvSpPr>
          <p:nvPr/>
        </p:nvSpPr>
        <p:spPr bwMode="auto">
          <a:xfrm>
            <a:off x="1659225" y="3415675"/>
            <a:ext cx="1287526" cy="268661"/>
          </a:xfrm>
          <a:prstGeom prst="rect">
            <a:avLst/>
          </a:prstGeom>
          <a:solidFill>
            <a:srgbClr val="12257E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8" name="Text Box 24"/>
          <p:cNvSpPr txBox="1">
            <a:spLocks noChangeArrowheads="1"/>
          </p:cNvSpPr>
          <p:nvPr/>
        </p:nvSpPr>
        <p:spPr bwMode="auto">
          <a:xfrm>
            <a:off x="1689432" y="3678739"/>
            <a:ext cx="123242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Mark Dedlow</a:t>
            </a:r>
            <a:endParaRPr lang="en-US" sz="900" dirty="0"/>
          </a:p>
        </p:txBody>
      </p:sp>
      <p:sp>
        <p:nvSpPr>
          <p:cNvPr id="15389" name="Text Box 24"/>
          <p:cNvSpPr txBox="1">
            <a:spLocks noChangeArrowheads="1"/>
          </p:cNvSpPr>
          <p:nvPr/>
        </p:nvSpPr>
        <p:spPr bwMode="auto">
          <a:xfrm>
            <a:off x="1660525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Business Systems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398" name="Line 106"/>
          <p:cNvSpPr>
            <a:spLocks noChangeShapeType="1"/>
          </p:cNvSpPr>
          <p:nvPr/>
        </p:nvSpPr>
        <p:spPr bwMode="auto">
          <a:xfrm>
            <a:off x="952391" y="4733219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9" name="Rectangle 6"/>
          <p:cNvSpPr>
            <a:spLocks noChangeArrowheads="1"/>
          </p:cNvSpPr>
          <p:nvPr/>
        </p:nvSpPr>
        <p:spPr bwMode="auto">
          <a:xfrm>
            <a:off x="384507" y="4248136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0" name="Rectangle 13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1" name="Line 114"/>
          <p:cNvSpPr>
            <a:spLocks noChangeShapeType="1"/>
          </p:cNvSpPr>
          <p:nvPr/>
        </p:nvSpPr>
        <p:spPr bwMode="auto">
          <a:xfrm>
            <a:off x="2307156" y="3930969"/>
            <a:ext cx="0" cy="94591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3" name="Line 117"/>
          <p:cNvSpPr>
            <a:spLocks noChangeShapeType="1"/>
          </p:cNvSpPr>
          <p:nvPr/>
        </p:nvSpPr>
        <p:spPr bwMode="auto">
          <a:xfrm flipH="1">
            <a:off x="1619250" y="4068276"/>
            <a:ext cx="4032" cy="185627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4" name="Line 118"/>
          <p:cNvSpPr>
            <a:spLocks noChangeShapeType="1"/>
          </p:cNvSpPr>
          <p:nvPr/>
        </p:nvSpPr>
        <p:spPr bwMode="auto">
          <a:xfrm>
            <a:off x="2985295" y="4072259"/>
            <a:ext cx="0" cy="223113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5" name="Line 119"/>
          <p:cNvSpPr>
            <a:spLocks noChangeShapeType="1"/>
          </p:cNvSpPr>
          <p:nvPr/>
        </p:nvSpPr>
        <p:spPr bwMode="auto">
          <a:xfrm rot="5400000">
            <a:off x="3040421" y="444336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6" name="Line 120"/>
          <p:cNvSpPr>
            <a:spLocks noChangeShapeType="1"/>
          </p:cNvSpPr>
          <p:nvPr/>
        </p:nvSpPr>
        <p:spPr bwMode="auto">
          <a:xfrm rot="5400000">
            <a:off x="1576156" y="4447992"/>
            <a:ext cx="0" cy="875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7" name="Line 122"/>
          <p:cNvSpPr>
            <a:spLocks noChangeShapeType="1"/>
          </p:cNvSpPr>
          <p:nvPr/>
        </p:nvSpPr>
        <p:spPr bwMode="auto">
          <a:xfrm rot="5400000">
            <a:off x="1574009" y="5872515"/>
            <a:ext cx="0" cy="9674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8" name="Text Box 46"/>
          <p:cNvSpPr txBox="1">
            <a:spLocks noChangeArrowheads="1"/>
          </p:cNvSpPr>
          <p:nvPr/>
        </p:nvSpPr>
        <p:spPr bwMode="auto">
          <a:xfrm>
            <a:off x="384507" y="4843297"/>
            <a:ext cx="1159933" cy="479229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Krishnan, </a:t>
            </a:r>
            <a:r>
              <a:rPr lang="en-US" sz="600" dirty="0" err="1">
                <a:latin typeface="Arial Narrow" pitchFamily="-106" charset="0"/>
              </a:rPr>
              <a:t>Srinivasarengan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Maddali</a:t>
            </a:r>
            <a:r>
              <a:rPr lang="en-US" sz="600" dirty="0">
                <a:latin typeface="Arial Narrow" pitchFamily="-106" charset="0"/>
              </a:rPr>
              <a:t>, Karthikeya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Siddaganganna</a:t>
            </a:r>
            <a:r>
              <a:rPr lang="en-US" sz="600" dirty="0">
                <a:latin typeface="Arial Narrow" pitchFamily="-106" charset="0"/>
              </a:rPr>
              <a:t>, Girish 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Zaheer, Mohammed</a:t>
            </a:r>
          </a:p>
        </p:txBody>
      </p:sp>
      <p:sp>
        <p:nvSpPr>
          <p:cNvPr id="15409" name="Text Box 46"/>
          <p:cNvSpPr txBox="1">
            <a:spLocks noChangeArrowheads="1"/>
          </p:cNvSpPr>
          <p:nvPr/>
        </p:nvSpPr>
        <p:spPr bwMode="auto">
          <a:xfrm>
            <a:off x="358745" y="6276946"/>
            <a:ext cx="1219200" cy="1030662"/>
          </a:xfrm>
          <a:prstGeom prst="rect">
            <a:avLst/>
          </a:prstGeom>
          <a:noFill/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Abell</a:t>
            </a:r>
            <a:r>
              <a:rPr lang="en-US" sz="600" dirty="0">
                <a:latin typeface="Arial Narrow" pitchFamily="-106" charset="0"/>
              </a:rPr>
              <a:t>, Dan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Canseco, Juan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Custodio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Karla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Garcia, Victor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Newman, Lana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White, Irina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Donald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(matrixed)</a:t>
            </a:r>
          </a:p>
        </p:txBody>
      </p:sp>
      <p:sp>
        <p:nvSpPr>
          <p:cNvPr id="15410" name="Text Box 46"/>
          <p:cNvSpPr txBox="1">
            <a:spLocks noChangeArrowheads="1"/>
          </p:cNvSpPr>
          <p:nvPr/>
        </p:nvSpPr>
        <p:spPr bwMode="auto">
          <a:xfrm>
            <a:off x="1713598" y="4850759"/>
            <a:ext cx="1179567" cy="590456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134"/>
              </a:spcAft>
            </a:pPr>
            <a:r>
              <a:rPr lang="en-US" sz="600" dirty="0">
                <a:latin typeface="Arial Narrow" pitchFamily="-106" charset="0"/>
              </a:rPr>
              <a:t>Chowdhury, Anjan</a:t>
            </a:r>
            <a:b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Fleischauer, Nancy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Lee, Mary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Patil, Jayant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Vella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Soma</a:t>
            </a:r>
          </a:p>
        </p:txBody>
      </p:sp>
      <p:sp>
        <p:nvSpPr>
          <p:cNvPr id="15411" name="Text Box 46"/>
          <p:cNvSpPr txBox="1">
            <a:spLocks noChangeArrowheads="1"/>
          </p:cNvSpPr>
          <p:nvPr/>
        </p:nvSpPr>
        <p:spPr bwMode="auto">
          <a:xfrm>
            <a:off x="3091018" y="4859693"/>
            <a:ext cx="1188630" cy="876773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Challborn</a:t>
            </a:r>
            <a:r>
              <a:rPr lang="en-US" sz="600" dirty="0">
                <a:latin typeface="Arial Narrow" pitchFamily="-106" charset="0"/>
              </a:rPr>
              <a:t>, Craig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Chen, Henry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Galbreath</a:t>
            </a:r>
            <a:r>
              <a:rPr lang="en-US" sz="600" dirty="0">
                <a:latin typeface="Arial Narrow" pitchFamily="-106" charset="0"/>
              </a:rPr>
              <a:t>, David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Gantawar</a:t>
            </a:r>
            <a:r>
              <a:rPr lang="en-US" sz="600" dirty="0">
                <a:latin typeface="Arial Narrow" pitchFamily="-106" charset="0"/>
              </a:rPr>
              <a:t>, Ajay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Pamidipati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Narasimharao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Sadagopan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Rajan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Shaikh</a:t>
            </a:r>
            <a:r>
              <a:rPr lang="en-US" sz="600" dirty="0">
                <a:latin typeface="Arial Narrow" pitchFamily="-106" charset="0"/>
              </a:rPr>
              <a:t> Mohammed, Abu </a:t>
            </a:r>
            <a:r>
              <a:rPr lang="en-US" sz="600" dirty="0" err="1">
                <a:latin typeface="Arial Narrow" pitchFamily="-106" charset="0"/>
              </a:rPr>
              <a:t>Sufian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Tunuguntla</a:t>
            </a:r>
            <a:r>
              <a:rPr lang="en-US" sz="600" dirty="0">
                <a:latin typeface="Arial Narrow" pitchFamily="-106" charset="0"/>
              </a:rPr>
              <a:t>, Suresh</a:t>
            </a:r>
          </a:p>
        </p:txBody>
      </p:sp>
      <p:sp>
        <p:nvSpPr>
          <p:cNvPr id="15412" name="Text Box 46"/>
          <p:cNvSpPr txBox="1">
            <a:spLocks noChangeArrowheads="1"/>
          </p:cNvSpPr>
          <p:nvPr/>
        </p:nvSpPr>
        <p:spPr bwMode="auto">
          <a:xfrm>
            <a:off x="3090566" y="6295875"/>
            <a:ext cx="1232498" cy="78700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Dy, Jonathan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Eichman, Laura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Huynh, Chinh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Khan, Majid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solidFill>
                  <a:schemeClr val="tx2"/>
                </a:solidFill>
                <a:latin typeface="Arial Narrow" pitchFamily="-106" charset="0"/>
              </a:rPr>
              <a:t>Lanka, Ravi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Moll, Christopher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Phelan, John</a:t>
            </a:r>
          </a:p>
        </p:txBody>
      </p:sp>
      <p:sp>
        <p:nvSpPr>
          <p:cNvPr id="15413" name="Rectangle 149"/>
          <p:cNvSpPr>
            <a:spLocks noChangeArrowheads="1"/>
          </p:cNvSpPr>
          <p:nvPr/>
        </p:nvSpPr>
        <p:spPr bwMode="auto">
          <a:xfrm>
            <a:off x="396591" y="425187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4" name="Text Box 24"/>
          <p:cNvSpPr txBox="1">
            <a:spLocks noChangeArrowheads="1"/>
          </p:cNvSpPr>
          <p:nvPr/>
        </p:nvSpPr>
        <p:spPr bwMode="auto">
          <a:xfrm>
            <a:off x="4127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Decision Support/DW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15" name="Text Box 24"/>
          <p:cNvSpPr txBox="1">
            <a:spLocks noChangeArrowheads="1"/>
          </p:cNvSpPr>
          <p:nvPr/>
        </p:nvSpPr>
        <p:spPr bwMode="auto">
          <a:xfrm>
            <a:off x="384507" y="450488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Vik Bhatia</a:t>
            </a:r>
            <a:endParaRPr lang="en-US" sz="900" dirty="0"/>
          </a:p>
        </p:txBody>
      </p:sp>
      <p:sp>
        <p:nvSpPr>
          <p:cNvPr id="15416" name="Rectangle 6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7" name="Rectangle 157"/>
          <p:cNvSpPr>
            <a:spLocks noChangeArrowheads="1"/>
          </p:cNvSpPr>
          <p:nvPr/>
        </p:nvSpPr>
        <p:spPr bwMode="auto">
          <a:xfrm>
            <a:off x="1737764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8" name="Text Box 24"/>
          <p:cNvSpPr txBox="1">
            <a:spLocks noChangeArrowheads="1"/>
          </p:cNvSpPr>
          <p:nvPr/>
        </p:nvSpPr>
        <p:spPr bwMode="auto">
          <a:xfrm>
            <a:off x="17589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HR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0" name="Rectangle 161"/>
          <p:cNvSpPr>
            <a:spLocks noChangeArrowheads="1"/>
          </p:cNvSpPr>
          <p:nvPr/>
        </p:nvSpPr>
        <p:spPr bwMode="auto">
          <a:xfrm>
            <a:off x="3109142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1" name="Text Box 24"/>
          <p:cNvSpPr txBox="1">
            <a:spLocks noChangeArrowheads="1"/>
          </p:cNvSpPr>
          <p:nvPr/>
        </p:nvSpPr>
        <p:spPr bwMode="auto">
          <a:xfrm>
            <a:off x="3098800" y="426878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Financial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2" name="Text Box 24"/>
          <p:cNvSpPr txBox="1">
            <a:spLocks noChangeArrowheads="1"/>
          </p:cNvSpPr>
          <p:nvPr/>
        </p:nvSpPr>
        <p:spPr bwMode="auto">
          <a:xfrm>
            <a:off x="3097058" y="4510338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Harish Mohan</a:t>
            </a:r>
            <a:endParaRPr lang="en-US" sz="900" dirty="0"/>
          </a:p>
        </p:txBody>
      </p:sp>
      <p:sp>
        <p:nvSpPr>
          <p:cNvPr id="15423" name="Rectangle 6"/>
          <p:cNvSpPr>
            <a:spLocks noChangeArrowheads="1"/>
          </p:cNvSpPr>
          <p:nvPr/>
        </p:nvSpPr>
        <p:spPr bwMode="auto">
          <a:xfrm>
            <a:off x="366384" y="5690324"/>
            <a:ext cx="1176667" cy="47948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4" name="Rectangle 165"/>
          <p:cNvSpPr>
            <a:spLocks noChangeArrowheads="1"/>
          </p:cNvSpPr>
          <p:nvPr/>
        </p:nvSpPr>
        <p:spPr bwMode="auto">
          <a:xfrm>
            <a:off x="378467" y="5688457"/>
            <a:ext cx="1153889" cy="238810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5" name="Text Box 24"/>
          <p:cNvSpPr txBox="1">
            <a:spLocks noChangeArrowheads="1"/>
          </p:cNvSpPr>
          <p:nvPr/>
        </p:nvSpPr>
        <p:spPr bwMode="auto">
          <a:xfrm>
            <a:off x="387350" y="5710237"/>
            <a:ext cx="1111604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EH&amp;S/FAC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6" name="Text Box 24"/>
          <p:cNvSpPr txBox="1">
            <a:spLocks noChangeArrowheads="1"/>
          </p:cNvSpPr>
          <p:nvPr/>
        </p:nvSpPr>
        <p:spPr bwMode="auto">
          <a:xfrm>
            <a:off x="366384" y="5938104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Chris Peach </a:t>
            </a:r>
            <a:endParaRPr lang="en-US" sz="800" dirty="0"/>
          </a:p>
        </p:txBody>
      </p:sp>
      <p:sp>
        <p:nvSpPr>
          <p:cNvPr id="15435" name="Text Box 46"/>
          <p:cNvSpPr txBox="1">
            <a:spLocks noChangeArrowheads="1"/>
          </p:cNvSpPr>
          <p:nvPr/>
        </p:nvSpPr>
        <p:spPr bwMode="auto">
          <a:xfrm>
            <a:off x="4389360" y="4859607"/>
            <a:ext cx="1159933" cy="893958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Coleman, Ben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Harwood, Chris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Hertenstein</a:t>
            </a:r>
            <a:r>
              <a:rPr lang="en-US" sz="600" dirty="0">
                <a:latin typeface="Arial Narrow" pitchFamily="-106" charset="0"/>
              </a:rPr>
              <a:t>, Amy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Kelly, Brendan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Larsen, Case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Rickenbach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Siegrid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Stoddard, Nat</a:t>
            </a:r>
          </a:p>
        </p:txBody>
      </p:sp>
      <p:sp>
        <p:nvSpPr>
          <p:cNvPr id="15499" name="Rectangle 21"/>
          <p:cNvSpPr>
            <a:spLocks noChangeArrowheads="1"/>
          </p:cNvSpPr>
          <p:nvPr/>
        </p:nvSpPr>
        <p:spPr bwMode="auto">
          <a:xfrm>
            <a:off x="8188894" y="3250938"/>
            <a:ext cx="1225550" cy="442526"/>
          </a:xfrm>
          <a:prstGeom prst="rect">
            <a:avLst/>
          </a:prstGeom>
          <a:solidFill>
            <a:schemeClr val="bg1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45" name="Rectangle 6"/>
          <p:cNvSpPr>
            <a:spLocks noChangeArrowheads="1"/>
          </p:cNvSpPr>
          <p:nvPr/>
        </p:nvSpPr>
        <p:spPr bwMode="auto">
          <a:xfrm>
            <a:off x="4387850" y="4246577"/>
            <a:ext cx="1159933" cy="47306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Rectangle 201"/>
          <p:cNvSpPr>
            <a:spLocks noChangeArrowheads="1"/>
          </p:cNvSpPr>
          <p:nvPr/>
        </p:nvSpPr>
        <p:spPr bwMode="auto">
          <a:xfrm>
            <a:off x="4399933" y="4250307"/>
            <a:ext cx="1138789" cy="236944"/>
          </a:xfrm>
          <a:prstGeom prst="rect">
            <a:avLst/>
          </a:prstGeom>
          <a:solidFill>
            <a:srgbClr val="237E44"/>
          </a:solidFill>
          <a:ln w="19050" cmpd="sng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47" name="Text Box 24"/>
          <p:cNvSpPr txBox="1">
            <a:spLocks noChangeArrowheads="1"/>
          </p:cNvSpPr>
          <p:nvPr/>
        </p:nvSpPr>
        <p:spPr bwMode="auto">
          <a:xfrm>
            <a:off x="4406900" y="4262437"/>
            <a:ext cx="112077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LBLnet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3" name="Text Box 46"/>
          <p:cNvSpPr txBox="1">
            <a:spLocks noChangeArrowheads="1"/>
          </p:cNvSpPr>
          <p:nvPr/>
        </p:nvSpPr>
        <p:spPr bwMode="auto">
          <a:xfrm>
            <a:off x="10407333" y="3958823"/>
            <a:ext cx="1178454" cy="1274318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Chan, Nicholas</a:t>
            </a:r>
            <a:r>
              <a:rPr lang="en-US" sz="600" b="1" dirty="0">
                <a:latin typeface="Arial Narrow" pitchFamily="-106" charset="0"/>
              </a:rPr>
              <a:t>*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Chawla, Kuldeep</a:t>
            </a:r>
            <a:b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Chi, Chris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Feinstein, Wei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Fernsler</a:t>
            </a:r>
            <a:r>
              <a:rPr lang="en-US" sz="600" dirty="0">
                <a:latin typeface="Arial Narrow" pitchFamily="-106" charset="0"/>
              </a:rPr>
              <a:t>, Karen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Garia</a:t>
            </a: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, </a:t>
            </a: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Jenica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Ho, Tin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James,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Lam, Edison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Muriki, Krishna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Scoggins, Jackie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 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White, John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Wong, Steven</a:t>
            </a:r>
          </a:p>
        </p:txBody>
      </p:sp>
      <p:sp>
        <p:nvSpPr>
          <p:cNvPr id="15452" name="Rectangle 16"/>
          <p:cNvSpPr>
            <a:spLocks noChangeArrowheads="1"/>
          </p:cNvSpPr>
          <p:nvPr/>
        </p:nvSpPr>
        <p:spPr bwMode="auto">
          <a:xfrm>
            <a:off x="10413727" y="3384353"/>
            <a:ext cx="1159933" cy="48260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3" name="Rectangle 176"/>
          <p:cNvSpPr>
            <a:spLocks noChangeArrowheads="1"/>
          </p:cNvSpPr>
          <p:nvPr/>
        </p:nvSpPr>
        <p:spPr bwMode="auto">
          <a:xfrm>
            <a:off x="10417250" y="3366105"/>
            <a:ext cx="1144830" cy="268661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4" name="Text Box 24"/>
          <p:cNvSpPr txBox="1">
            <a:spLocks noChangeArrowheads="1"/>
          </p:cNvSpPr>
          <p:nvPr/>
        </p:nvSpPr>
        <p:spPr bwMode="auto">
          <a:xfrm>
            <a:off x="10402147" y="363139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 Narrow" pitchFamily="-106" charset="0"/>
              </a:rPr>
              <a:t>Gary Jung</a:t>
            </a:r>
          </a:p>
        </p:txBody>
      </p:sp>
      <p:sp>
        <p:nvSpPr>
          <p:cNvPr id="15455" name="Text Box 24"/>
          <p:cNvSpPr txBox="1">
            <a:spLocks noChangeArrowheads="1"/>
          </p:cNvSpPr>
          <p:nvPr/>
        </p:nvSpPr>
        <p:spPr bwMode="auto">
          <a:xfrm>
            <a:off x="10410204" y="3405371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Computing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60" name="Rectangle 35"/>
          <p:cNvSpPr>
            <a:spLocks noChangeArrowheads="1"/>
          </p:cNvSpPr>
          <p:nvPr/>
        </p:nvSpPr>
        <p:spPr bwMode="auto">
          <a:xfrm>
            <a:off x="5187023" y="17800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1" name="Text Box 36"/>
          <p:cNvSpPr txBox="1">
            <a:spLocks noChangeArrowheads="1"/>
          </p:cNvSpPr>
          <p:nvPr/>
        </p:nvSpPr>
        <p:spPr bwMode="auto">
          <a:xfrm>
            <a:off x="5168900" y="1824037"/>
            <a:ext cx="1304925" cy="4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Division Deputy</a:t>
            </a:r>
            <a:br>
              <a:rPr lang="en-US" sz="8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Technology &amp; Policy</a:t>
            </a:r>
            <a:endParaRPr lang="en-US" sz="9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1200343" y="8082646"/>
            <a:ext cx="724957" cy="4584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008000"/>
                </a:solidFill>
                <a:latin typeface="Arial" pitchFamily="-110" charset="0"/>
              </a:rPr>
              <a:t>Students</a:t>
            </a:r>
          </a:p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  <a:latin typeface="Arial" pitchFamily="-110" charset="0"/>
              </a:rPr>
              <a:t>Contractors</a:t>
            </a:r>
          </a:p>
          <a:p>
            <a:pPr>
              <a:defRPr/>
            </a:pPr>
            <a:r>
              <a:rPr lang="en-US" sz="600" b="1" dirty="0">
                <a:solidFill>
                  <a:srgbClr val="0000FF"/>
                </a:solidFill>
                <a:latin typeface="Arial" pitchFamily="-110" charset="0"/>
              </a:rPr>
              <a:t>Part-Time</a:t>
            </a:r>
            <a:br>
              <a:rPr lang="en-US" sz="600" b="1" dirty="0">
                <a:solidFill>
                  <a:srgbClr val="0000FF"/>
                </a:solidFill>
                <a:latin typeface="Arial" pitchFamily="-110" charset="0"/>
              </a:rPr>
            </a:br>
            <a:r>
              <a:rPr lang="en-US" sz="600" b="1" dirty="0">
                <a:latin typeface="Arial" pitchFamily="-110" charset="0"/>
              </a:rPr>
              <a:t>*through UCB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1200343" y="7900987"/>
            <a:ext cx="724957" cy="181451"/>
          </a:xfrm>
          <a:prstGeom prst="rect">
            <a:avLst/>
          </a:prstGeom>
          <a:solidFill>
            <a:srgbClr val="CC00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LEGEND</a:t>
            </a:r>
            <a:endParaRPr lang="en-US" sz="600" dirty="0">
              <a:solidFill>
                <a:srgbClr val="FFFFFF"/>
              </a:solidFill>
              <a:latin typeface="Arial" pitchFamily="-110" charset="0"/>
            </a:endParaRPr>
          </a:p>
        </p:txBody>
      </p:sp>
      <p:sp>
        <p:nvSpPr>
          <p:cNvPr id="15469" name="Line 115"/>
          <p:cNvSpPr>
            <a:spLocks noChangeShapeType="1"/>
          </p:cNvSpPr>
          <p:nvPr/>
        </p:nvSpPr>
        <p:spPr bwMode="auto">
          <a:xfrm rot="5400000">
            <a:off x="5579110" y="3421697"/>
            <a:ext cx="0" cy="127508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1" name="Text Box 46"/>
          <p:cNvSpPr txBox="1">
            <a:spLocks noChangeArrowheads="1"/>
          </p:cNvSpPr>
          <p:nvPr/>
        </p:nvSpPr>
        <p:spPr bwMode="auto">
          <a:xfrm>
            <a:off x="4947157" y="6679258"/>
            <a:ext cx="1307592" cy="1184550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b="1" dirty="0">
                <a:latin typeface="Arial Narrow" pitchFamily="-106" charset="0"/>
              </a:rPr>
            </a:b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Steve Nobles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Bataclan, Ramon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Dutra, Eric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Gauthier, Jimmy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Liberal, Allan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Lombardo, Robert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Sairs</a:t>
            </a:r>
            <a:r>
              <a:rPr lang="en-US" sz="600" dirty="0">
                <a:latin typeface="Arial Narrow" pitchFamily="-106" charset="0"/>
              </a:rPr>
              <a:t>, Todd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Seui</a:t>
            </a:r>
            <a:r>
              <a:rPr lang="en-US" sz="600" dirty="0">
                <a:latin typeface="Arial Narrow" pitchFamily="-106" charset="0"/>
              </a:rPr>
              <a:t>-Purdy, </a:t>
            </a:r>
            <a:r>
              <a:rPr lang="en-US" sz="600" dirty="0" err="1">
                <a:latin typeface="Arial Narrow" pitchFamily="-106" charset="0"/>
              </a:rPr>
              <a:t>Stranten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472" name="Rectangle 66"/>
          <p:cNvSpPr>
            <a:spLocks noChangeArrowheads="1"/>
          </p:cNvSpPr>
          <p:nvPr/>
        </p:nvSpPr>
        <p:spPr bwMode="auto">
          <a:xfrm>
            <a:off x="4959984" y="6080041"/>
            <a:ext cx="1287784" cy="4937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3" name="Rectangle 180"/>
          <p:cNvSpPr>
            <a:spLocks noChangeArrowheads="1"/>
          </p:cNvSpPr>
          <p:nvPr/>
        </p:nvSpPr>
        <p:spPr bwMode="auto">
          <a:xfrm>
            <a:off x="4961496" y="6065278"/>
            <a:ext cx="1277130" cy="274320"/>
          </a:xfrm>
          <a:prstGeom prst="rect">
            <a:avLst/>
          </a:prstGeom>
          <a:solidFill>
            <a:srgbClr val="237E44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4" name="Text Box 24"/>
          <p:cNvSpPr txBox="1">
            <a:spLocks noChangeArrowheads="1"/>
          </p:cNvSpPr>
          <p:nvPr/>
        </p:nvSpPr>
        <p:spPr bwMode="auto">
          <a:xfrm>
            <a:off x="4953000" y="6091237"/>
            <a:ext cx="1178057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Computing Facilities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75" name="Text Box 24"/>
          <p:cNvSpPr txBox="1">
            <a:spLocks noChangeArrowheads="1"/>
          </p:cNvSpPr>
          <p:nvPr/>
        </p:nvSpPr>
        <p:spPr bwMode="auto">
          <a:xfrm>
            <a:off x="4946650" y="6343642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Douglas Miller</a:t>
            </a:r>
            <a:endParaRPr lang="en-US" sz="600" i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76" name="Text Box 46"/>
          <p:cNvSpPr txBox="1">
            <a:spLocks noChangeArrowheads="1"/>
          </p:cNvSpPr>
          <p:nvPr/>
        </p:nvSpPr>
        <p:spPr bwMode="auto">
          <a:xfrm>
            <a:off x="9005857" y="5772925"/>
            <a:ext cx="961135" cy="38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Saif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Tareq</a:t>
            </a:r>
            <a:r>
              <a:rPr lang="en-US" sz="600" dirty="0">
                <a:latin typeface="Arial Narrow" pitchFamily="-106" charset="0"/>
              </a:rPr>
              <a:t> (Team Lead)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Gardner, Jeffrey</a:t>
            </a:r>
            <a:b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Nagaraj, </a:t>
            </a:r>
            <a:r>
              <a:rPr lang="en-US" sz="600" dirty="0" err="1">
                <a:latin typeface="Arial Narrow" pitchFamily="-106" charset="0"/>
              </a:rPr>
              <a:t>Manasa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Souza, Ben</a:t>
            </a:r>
            <a:endParaRPr lang="en-US" sz="600" b="1" dirty="0">
              <a:solidFill>
                <a:srgbClr val="0F8B0B"/>
              </a:solidFill>
              <a:latin typeface="Arial Narrow" pitchFamily="-106" charset="0"/>
            </a:endParaRPr>
          </a:p>
        </p:txBody>
      </p:sp>
      <p:sp>
        <p:nvSpPr>
          <p:cNvPr id="15484" name="Rectangle 91"/>
          <p:cNvSpPr>
            <a:spLocks noChangeArrowheads="1"/>
          </p:cNvSpPr>
          <p:nvPr/>
        </p:nvSpPr>
        <p:spPr bwMode="auto">
          <a:xfrm>
            <a:off x="8192734" y="3773010"/>
            <a:ext cx="1545697" cy="1065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98" name="Line 120"/>
          <p:cNvSpPr>
            <a:spLocks noChangeShapeType="1"/>
          </p:cNvSpPr>
          <p:nvPr/>
        </p:nvSpPr>
        <p:spPr bwMode="auto">
          <a:xfrm rot="5400000">
            <a:off x="3053651" y="6225152"/>
            <a:ext cx="0" cy="14630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Line 115"/>
          <p:cNvSpPr>
            <a:spLocks noChangeShapeType="1"/>
          </p:cNvSpPr>
          <p:nvPr/>
        </p:nvSpPr>
        <p:spPr bwMode="auto">
          <a:xfrm rot="5400000">
            <a:off x="2309283" y="3392494"/>
            <a:ext cx="0" cy="1371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6" name="Text Box 36"/>
          <p:cNvSpPr txBox="1">
            <a:spLocks noChangeArrowheads="1"/>
          </p:cNvSpPr>
          <p:nvPr/>
        </p:nvSpPr>
        <p:spPr bwMode="auto">
          <a:xfrm>
            <a:off x="784225" y="3592358"/>
            <a:ext cx="713846" cy="1740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dirty="0">
                <a:latin typeface="Arial Narrow" pitchFamily="-106" charset="0"/>
              </a:rPr>
              <a:t>Karen Yamamoto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77" name="Line 120"/>
          <p:cNvSpPr>
            <a:spLocks noChangeShapeType="1"/>
          </p:cNvSpPr>
          <p:nvPr/>
        </p:nvSpPr>
        <p:spPr bwMode="auto">
          <a:xfrm rot="5400000">
            <a:off x="1568141" y="3611085"/>
            <a:ext cx="0" cy="1449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Text Box 36"/>
          <p:cNvSpPr txBox="1">
            <a:spLocks noChangeArrowheads="1"/>
          </p:cNvSpPr>
          <p:nvPr/>
        </p:nvSpPr>
        <p:spPr bwMode="auto">
          <a:xfrm>
            <a:off x="6769100" y="3957637"/>
            <a:ext cx="638127" cy="1515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1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87" name="Text Box 36"/>
          <p:cNvSpPr txBox="1">
            <a:spLocks noChangeArrowheads="1"/>
          </p:cNvSpPr>
          <p:nvPr/>
        </p:nvSpPr>
        <p:spPr bwMode="auto">
          <a:xfrm>
            <a:off x="4210049" y="2643373"/>
            <a:ext cx="685801" cy="23557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Valarie Espinoza-Ross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  <p:sp>
        <p:nvSpPr>
          <p:cNvPr id="165" name="Text Box 24"/>
          <p:cNvSpPr txBox="1">
            <a:spLocks noChangeArrowheads="1"/>
          </p:cNvSpPr>
          <p:nvPr/>
        </p:nvSpPr>
        <p:spPr bwMode="auto">
          <a:xfrm>
            <a:off x="1716617" y="449100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Karthik Jayabalan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4" y="8377952"/>
            <a:ext cx="593172" cy="456485"/>
          </a:xfrm>
          <a:prstGeom prst="rect">
            <a:avLst/>
          </a:prstGeom>
        </p:spPr>
      </p:pic>
      <p:sp>
        <p:nvSpPr>
          <p:cNvPr id="171" name="Rectangle 161"/>
          <p:cNvSpPr>
            <a:spLocks noChangeArrowheads="1"/>
          </p:cNvSpPr>
          <p:nvPr/>
        </p:nvSpPr>
        <p:spPr bwMode="auto">
          <a:xfrm>
            <a:off x="3086755" y="6028993"/>
            <a:ext cx="1236138" cy="266882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147" name="Text Box 24"/>
          <p:cNvSpPr txBox="1">
            <a:spLocks noChangeArrowheads="1"/>
          </p:cNvSpPr>
          <p:nvPr/>
        </p:nvSpPr>
        <p:spPr bwMode="auto">
          <a:xfrm>
            <a:off x="3086755" y="6025113"/>
            <a:ext cx="1219200" cy="23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ts val="640"/>
              </a:lnSpc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Systems, Applications, and Middleware Support Group (SAMS)</a:t>
            </a:r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189" name="Rectangle 16"/>
          <p:cNvSpPr>
            <a:spLocks noChangeArrowheads="1"/>
          </p:cNvSpPr>
          <p:nvPr/>
        </p:nvSpPr>
        <p:spPr bwMode="auto">
          <a:xfrm>
            <a:off x="8184573" y="3514919"/>
            <a:ext cx="1286801" cy="175325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0" name="Rectangle 213"/>
          <p:cNvSpPr>
            <a:spLocks noChangeArrowheads="1"/>
          </p:cNvSpPr>
          <p:nvPr/>
        </p:nvSpPr>
        <p:spPr bwMode="auto">
          <a:xfrm>
            <a:off x="8189901" y="3240995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7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1" name="Text Box 24"/>
          <p:cNvSpPr txBox="1">
            <a:spLocks noChangeArrowheads="1"/>
          </p:cNvSpPr>
          <p:nvPr/>
        </p:nvSpPr>
        <p:spPr bwMode="auto">
          <a:xfrm>
            <a:off x="8184573" y="3492493"/>
            <a:ext cx="1301852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Luis Corrales</a:t>
            </a:r>
            <a:endParaRPr lang="en-US" sz="900" dirty="0"/>
          </a:p>
        </p:txBody>
      </p:sp>
      <p:sp>
        <p:nvSpPr>
          <p:cNvPr id="192" name="Text Box 24"/>
          <p:cNvSpPr txBox="1">
            <a:spLocks noChangeArrowheads="1"/>
          </p:cNvSpPr>
          <p:nvPr/>
        </p:nvSpPr>
        <p:spPr bwMode="auto">
          <a:xfrm>
            <a:off x="8192695" y="3263233"/>
            <a:ext cx="127846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Collaboration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64" name="Rectangle 16"/>
          <p:cNvSpPr>
            <a:spLocks noChangeArrowheads="1"/>
          </p:cNvSpPr>
          <p:nvPr/>
        </p:nvSpPr>
        <p:spPr bwMode="auto">
          <a:xfrm>
            <a:off x="8205564" y="5000442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Rectangle 213"/>
          <p:cNvSpPr>
            <a:spLocks noChangeArrowheads="1"/>
          </p:cNvSpPr>
          <p:nvPr/>
        </p:nvSpPr>
        <p:spPr bwMode="auto">
          <a:xfrm>
            <a:off x="8212618" y="4948419"/>
            <a:ext cx="1284504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49" name="Text Box 24"/>
          <p:cNvSpPr txBox="1">
            <a:spLocks noChangeArrowheads="1"/>
          </p:cNvSpPr>
          <p:nvPr/>
        </p:nvSpPr>
        <p:spPr bwMode="auto">
          <a:xfrm>
            <a:off x="8201778" y="5232660"/>
            <a:ext cx="1239628" cy="261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60"/>
              </a:lnSpc>
              <a:spcBef>
                <a:spcPts val="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Tammera Campbell</a:t>
            </a:r>
            <a:br>
              <a:rPr lang="en-US" sz="800" dirty="0">
                <a:solidFill>
                  <a:srgbClr val="333333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333333"/>
                </a:solidFill>
                <a:latin typeface="Arial Narrow" pitchFamily="-106" charset="0"/>
              </a:rPr>
              <a:t>(Acting)</a:t>
            </a:r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" name="Rectangle 91"/>
          <p:cNvSpPr>
            <a:spLocks noChangeArrowheads="1"/>
          </p:cNvSpPr>
          <p:nvPr/>
        </p:nvSpPr>
        <p:spPr bwMode="auto">
          <a:xfrm>
            <a:off x="5669433" y="4856765"/>
            <a:ext cx="1161288" cy="108207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Text Box 46"/>
          <p:cNvSpPr txBox="1">
            <a:spLocks noChangeArrowheads="1"/>
          </p:cNvSpPr>
          <p:nvPr/>
        </p:nvSpPr>
        <p:spPr bwMode="auto">
          <a:xfrm>
            <a:off x="5676901" y="4882903"/>
            <a:ext cx="742949" cy="108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Ali, </a:t>
            </a:r>
            <a:r>
              <a:rPr lang="en-US" sz="600" dirty="0" err="1">
                <a:latin typeface="Arial Narrow" pitchFamily="-106" charset="0"/>
              </a:rPr>
              <a:t>Arwa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Bali, Jai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Elmore, Mike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Ha, Sam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Hobson, David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Idzkowski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Francis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Adams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Norton, Rachel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Taubenfeld</a:t>
            </a:r>
            <a:r>
              <a:rPr lang="en-US" sz="600" dirty="0">
                <a:latin typeface="Arial Narrow" pitchFamily="-106" charset="0"/>
              </a:rPr>
              <a:t>, Cheryl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Volpe, Laura</a:t>
            </a:r>
          </a:p>
        </p:txBody>
      </p:sp>
      <p:sp>
        <p:nvSpPr>
          <p:cNvPr id="154" name="Rectangle 16"/>
          <p:cNvSpPr>
            <a:spLocks noChangeArrowheads="1"/>
          </p:cNvSpPr>
          <p:nvPr/>
        </p:nvSpPr>
        <p:spPr bwMode="auto">
          <a:xfrm>
            <a:off x="5683250" y="4256139"/>
            <a:ext cx="1143000" cy="475487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Rectangle 213"/>
          <p:cNvSpPr>
            <a:spLocks noChangeArrowheads="1"/>
          </p:cNvSpPr>
          <p:nvPr/>
        </p:nvSpPr>
        <p:spPr bwMode="auto">
          <a:xfrm>
            <a:off x="5689600" y="4252912"/>
            <a:ext cx="1143000" cy="237743"/>
          </a:xfrm>
          <a:prstGeom prst="rect">
            <a:avLst/>
          </a:prstGeom>
          <a:solidFill>
            <a:srgbClr val="237E44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8" name="Text Box 24"/>
          <p:cNvSpPr txBox="1">
            <a:spLocks noChangeArrowheads="1"/>
          </p:cNvSpPr>
          <p:nvPr/>
        </p:nvSpPr>
        <p:spPr bwMode="auto">
          <a:xfrm>
            <a:off x="5702299" y="4503737"/>
            <a:ext cx="114300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Gregory</a:t>
            </a:r>
            <a:endParaRPr lang="en-US" sz="900" dirty="0"/>
          </a:p>
        </p:txBody>
      </p:sp>
      <p:sp>
        <p:nvSpPr>
          <p:cNvPr id="160" name="Text Box 24"/>
          <p:cNvSpPr txBox="1">
            <a:spLocks noChangeArrowheads="1"/>
          </p:cNvSpPr>
          <p:nvPr/>
        </p:nvSpPr>
        <p:spPr bwMode="auto">
          <a:xfrm>
            <a:off x="5702300" y="4262437"/>
            <a:ext cx="11430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Telephony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5" name="Rectangle 21"/>
          <p:cNvSpPr>
            <a:spLocks noChangeArrowheads="1"/>
          </p:cNvSpPr>
          <p:nvPr/>
        </p:nvSpPr>
        <p:spPr bwMode="auto">
          <a:xfrm>
            <a:off x="8184573" y="2699284"/>
            <a:ext cx="1304925" cy="476038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3" name="Text Box 24"/>
          <p:cNvSpPr txBox="1">
            <a:spLocks noChangeArrowheads="1"/>
          </p:cNvSpPr>
          <p:nvPr/>
        </p:nvSpPr>
        <p:spPr bwMode="auto">
          <a:xfrm>
            <a:off x="8176515" y="2904222"/>
            <a:ext cx="1298886" cy="29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Ian </a:t>
            </a:r>
            <a:r>
              <a:rPr lang="en-US" sz="800" dirty="0" err="1">
                <a:solidFill>
                  <a:srgbClr val="000000"/>
                </a:solidFill>
                <a:latin typeface="Arial Narrow" pitchFamily="-106" charset="0"/>
              </a:rPr>
              <a:t>Vaino</a:t>
            </a:r>
            <a:br>
              <a:rPr lang="en-US" sz="8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(Acting)</a:t>
            </a:r>
            <a:endParaRPr lang="en-US" sz="600" dirty="0">
              <a:solidFill>
                <a:srgbClr val="000000"/>
              </a:solidFill>
            </a:endParaRPr>
          </a:p>
        </p:txBody>
      </p:sp>
      <p:sp>
        <p:nvSpPr>
          <p:cNvPr id="15419" name="Rectangle 6"/>
          <p:cNvSpPr>
            <a:spLocks noChangeArrowheads="1"/>
          </p:cNvSpPr>
          <p:nvPr/>
        </p:nvSpPr>
        <p:spPr bwMode="auto">
          <a:xfrm>
            <a:off x="3097058" y="4253734"/>
            <a:ext cx="1159933" cy="465903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" name="Line 98"/>
          <p:cNvSpPr>
            <a:spLocks noChangeShapeType="1"/>
          </p:cNvSpPr>
          <p:nvPr/>
        </p:nvSpPr>
        <p:spPr bwMode="auto">
          <a:xfrm flipH="1">
            <a:off x="7470140" y="3270251"/>
            <a:ext cx="10160" cy="16611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" name="Text Box 46"/>
          <p:cNvSpPr txBox="1">
            <a:spLocks noChangeArrowheads="1"/>
          </p:cNvSpPr>
          <p:nvPr/>
        </p:nvSpPr>
        <p:spPr bwMode="auto">
          <a:xfrm>
            <a:off x="6965950" y="4872037"/>
            <a:ext cx="1159933" cy="710061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Banerjee, </a:t>
            </a:r>
            <a:r>
              <a:rPr lang="en-US" sz="600" dirty="0" err="1">
                <a:latin typeface="Arial Narrow" pitchFamily="-106" charset="0"/>
              </a:rPr>
              <a:t>Partha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Larsen, Case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Salazar, Miguel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Sharma, Aashish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Smitasin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Welcher, James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206" name="Rectangle 66"/>
          <p:cNvSpPr>
            <a:spLocks noChangeArrowheads="1"/>
          </p:cNvSpPr>
          <p:nvPr/>
        </p:nvSpPr>
        <p:spPr bwMode="auto">
          <a:xfrm>
            <a:off x="6943725" y="4265211"/>
            <a:ext cx="1178057" cy="45439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7" name="Rectangle 180"/>
          <p:cNvSpPr>
            <a:spLocks noChangeArrowheads="1"/>
          </p:cNvSpPr>
          <p:nvPr/>
        </p:nvSpPr>
        <p:spPr bwMode="auto">
          <a:xfrm>
            <a:off x="6945236" y="4250449"/>
            <a:ext cx="1176546" cy="245849"/>
          </a:xfrm>
          <a:prstGeom prst="rect">
            <a:avLst/>
          </a:prstGeom>
          <a:solidFill>
            <a:srgbClr val="AB8119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8" name="Text Box 24"/>
          <p:cNvSpPr txBox="1">
            <a:spLocks noChangeArrowheads="1"/>
          </p:cNvSpPr>
          <p:nvPr/>
        </p:nvSpPr>
        <p:spPr bwMode="auto">
          <a:xfrm>
            <a:off x="6946900" y="4224337"/>
            <a:ext cx="1178057" cy="30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860"/>
              </a:lnSpc>
              <a:spcBef>
                <a:spcPts val="46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Cyber Security Operations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09" name="Text Box 24"/>
          <p:cNvSpPr txBox="1">
            <a:spLocks noChangeArrowheads="1"/>
          </p:cNvSpPr>
          <p:nvPr/>
        </p:nvSpPr>
        <p:spPr bwMode="auto">
          <a:xfrm>
            <a:off x="6951278" y="4497878"/>
            <a:ext cx="115389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Jay Krous</a:t>
            </a:r>
            <a:endParaRPr lang="en-US" sz="900" dirty="0"/>
          </a:p>
        </p:txBody>
      </p:sp>
      <p:sp>
        <p:nvSpPr>
          <p:cNvPr id="212" name="Rectangle 21"/>
          <p:cNvSpPr>
            <a:spLocks noChangeArrowheads="1"/>
          </p:cNvSpPr>
          <p:nvPr/>
        </p:nvSpPr>
        <p:spPr bwMode="auto">
          <a:xfrm>
            <a:off x="4909003" y="3408558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3" name="Rectangle 147"/>
          <p:cNvSpPr>
            <a:spLocks noChangeArrowheads="1"/>
          </p:cNvSpPr>
          <p:nvPr/>
        </p:nvSpPr>
        <p:spPr bwMode="auto">
          <a:xfrm>
            <a:off x="4916555" y="3417887"/>
            <a:ext cx="1287526" cy="268661"/>
          </a:xfrm>
          <a:prstGeom prst="rect">
            <a:avLst/>
          </a:prstGeom>
          <a:solidFill>
            <a:srgbClr val="237E44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Text Box 24"/>
          <p:cNvSpPr txBox="1">
            <a:spLocks noChangeArrowheads="1"/>
          </p:cNvSpPr>
          <p:nvPr/>
        </p:nvSpPr>
        <p:spPr bwMode="auto">
          <a:xfrm>
            <a:off x="4394201" y="4476740"/>
            <a:ext cx="1143000" cy="27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750"/>
              </a:lnSpc>
              <a:spcBef>
                <a:spcPts val="525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Simon</a:t>
            </a:r>
            <a:br>
              <a:rPr lang="en-US" sz="800" dirty="0">
                <a:solidFill>
                  <a:srgbClr val="333333"/>
                </a:solidFill>
                <a:latin typeface="Arial Narrow" pitchFamily="-106" charset="0"/>
              </a:rPr>
            </a:br>
            <a:endParaRPr lang="en-US" sz="600" dirty="0">
              <a:solidFill>
                <a:schemeClr val="bg2"/>
              </a:solidFill>
            </a:endParaRPr>
          </a:p>
        </p:txBody>
      </p:sp>
      <p:sp>
        <p:nvSpPr>
          <p:cNvPr id="215" name="Text Box 24"/>
          <p:cNvSpPr txBox="1">
            <a:spLocks noChangeArrowheads="1"/>
          </p:cNvSpPr>
          <p:nvPr/>
        </p:nvSpPr>
        <p:spPr bwMode="auto">
          <a:xfrm>
            <a:off x="4927600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Infrastructure Services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18" name="Text Box 46"/>
          <p:cNvSpPr txBox="1">
            <a:spLocks noChangeArrowheads="1"/>
          </p:cNvSpPr>
          <p:nvPr/>
        </p:nvSpPr>
        <p:spPr bwMode="auto">
          <a:xfrm>
            <a:off x="920749" y="6294437"/>
            <a:ext cx="755651" cy="49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Lopez, Alfredo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Muramalla</a:t>
            </a:r>
            <a:r>
              <a:rPr lang="en-US" sz="600" dirty="0">
                <a:latin typeface="Arial Narrow" pitchFamily="-106" charset="0"/>
              </a:rPr>
              <a:t>, Praveen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solidFill>
                <a:srgbClr val="FF0000"/>
              </a:solidFill>
              <a:latin typeface="Arial Narrow" pitchFamily="-106" charset="0"/>
            </a:endParaRPr>
          </a:p>
        </p:txBody>
      </p:sp>
      <p:sp>
        <p:nvSpPr>
          <p:cNvPr id="227" name="Rectangle 35"/>
          <p:cNvSpPr>
            <a:spLocks noChangeArrowheads="1"/>
          </p:cNvSpPr>
          <p:nvPr/>
        </p:nvSpPr>
        <p:spPr bwMode="auto">
          <a:xfrm>
            <a:off x="5553007" y="2446732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" name="Text Box 36"/>
          <p:cNvSpPr txBox="1">
            <a:spLocks noChangeArrowheads="1"/>
          </p:cNvSpPr>
          <p:nvPr/>
        </p:nvSpPr>
        <p:spPr bwMode="auto">
          <a:xfrm>
            <a:off x="5547783" y="2453143"/>
            <a:ext cx="533400" cy="32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>
                <a:latin typeface="Arial Narrow" pitchFamily="-106" charset="0"/>
              </a:rPr>
              <a:t>Pat Tura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Product Manager</a:t>
            </a:r>
          </a:p>
        </p:txBody>
      </p:sp>
      <p:sp>
        <p:nvSpPr>
          <p:cNvPr id="166" name="Text Box 24"/>
          <p:cNvSpPr txBox="1">
            <a:spLocks noChangeArrowheads="1"/>
          </p:cNvSpPr>
          <p:nvPr/>
        </p:nvSpPr>
        <p:spPr bwMode="auto">
          <a:xfrm>
            <a:off x="4908550" y="36972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ts val="48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Rune Stromsness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2" name="Text Box 46"/>
          <p:cNvSpPr txBox="1">
            <a:spLocks noChangeArrowheads="1"/>
          </p:cNvSpPr>
          <p:nvPr/>
        </p:nvSpPr>
        <p:spPr bwMode="auto">
          <a:xfrm>
            <a:off x="496614" y="2869935"/>
            <a:ext cx="1252062" cy="34269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endParaRPr lang="en-US" sz="600" b="1" dirty="0">
              <a:solidFill>
                <a:srgbClr val="0000FF"/>
              </a:solidFill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	</a:t>
            </a:r>
          </a:p>
        </p:txBody>
      </p:sp>
      <p:sp>
        <p:nvSpPr>
          <p:cNvPr id="153" name="Rectangle 45"/>
          <p:cNvSpPr>
            <a:spLocks noChangeArrowheads="1"/>
          </p:cNvSpPr>
          <p:nvPr/>
        </p:nvSpPr>
        <p:spPr bwMode="auto">
          <a:xfrm>
            <a:off x="498123" y="2668699"/>
            <a:ext cx="1256593" cy="206924"/>
          </a:xfrm>
          <a:prstGeom prst="rect">
            <a:avLst/>
          </a:prstGeom>
          <a:solidFill>
            <a:srgbClr val="7F065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1" name="Text Box 24"/>
          <p:cNvSpPr txBox="1">
            <a:spLocks noChangeArrowheads="1"/>
          </p:cNvSpPr>
          <p:nvPr/>
        </p:nvSpPr>
        <p:spPr bwMode="auto">
          <a:xfrm>
            <a:off x="495171" y="2663133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Business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62" name="Line 119"/>
          <p:cNvSpPr>
            <a:spLocks noChangeShapeType="1"/>
          </p:cNvSpPr>
          <p:nvPr/>
        </p:nvSpPr>
        <p:spPr bwMode="auto">
          <a:xfrm rot="5400000">
            <a:off x="1813995" y="1827050"/>
            <a:ext cx="0" cy="14478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Line 108"/>
          <p:cNvSpPr>
            <a:spLocks noChangeShapeType="1"/>
          </p:cNvSpPr>
          <p:nvPr/>
        </p:nvSpPr>
        <p:spPr bwMode="auto">
          <a:xfrm flipH="1">
            <a:off x="1822464" y="2345628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6" name="Rectangle 45"/>
          <p:cNvSpPr>
            <a:spLocks noChangeArrowheads="1"/>
          </p:cNvSpPr>
          <p:nvPr/>
        </p:nvSpPr>
        <p:spPr bwMode="auto">
          <a:xfrm>
            <a:off x="1932994" y="2665608"/>
            <a:ext cx="1256593" cy="227616"/>
          </a:xfrm>
          <a:prstGeom prst="rect">
            <a:avLst/>
          </a:prstGeom>
          <a:solidFill>
            <a:srgbClr val="E75C0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Text Box 24"/>
          <p:cNvSpPr txBox="1">
            <a:spLocks noChangeArrowheads="1"/>
          </p:cNvSpPr>
          <p:nvPr/>
        </p:nvSpPr>
        <p:spPr bwMode="auto">
          <a:xfrm>
            <a:off x="1932522" y="2671598"/>
            <a:ext cx="1256593" cy="219456"/>
          </a:xfrm>
          <a:prstGeom prst="rect">
            <a:avLst/>
          </a:prstGeom>
          <a:solidFill>
            <a:srgbClr val="7F0650"/>
          </a:solidFill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Archives &amp; Records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2" name="Text Box 46"/>
          <p:cNvSpPr txBox="1">
            <a:spLocks noChangeArrowheads="1"/>
          </p:cNvSpPr>
          <p:nvPr/>
        </p:nvSpPr>
        <p:spPr bwMode="auto">
          <a:xfrm>
            <a:off x="1936015" y="2893223"/>
            <a:ext cx="1252062" cy="25279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Nelson, Karen	Ross, Sara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Raneletti, Beret</a:t>
            </a:r>
          </a:p>
        </p:txBody>
      </p:sp>
      <p:sp>
        <p:nvSpPr>
          <p:cNvPr id="2" name="Rectangle 185"/>
          <p:cNvSpPr>
            <a:spLocks noChangeArrowheads="1"/>
          </p:cNvSpPr>
          <p:nvPr/>
        </p:nvSpPr>
        <p:spPr bwMode="auto">
          <a:xfrm>
            <a:off x="8184809" y="2693779"/>
            <a:ext cx="1296680" cy="246489"/>
          </a:xfrm>
          <a:prstGeom prst="rect">
            <a:avLst/>
          </a:prstGeom>
          <a:solidFill>
            <a:srgbClr val="771A9B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502" name="Text Box 24"/>
          <p:cNvSpPr txBox="1">
            <a:spLocks noChangeArrowheads="1"/>
          </p:cNvSpPr>
          <p:nvPr/>
        </p:nvSpPr>
        <p:spPr bwMode="auto">
          <a:xfrm>
            <a:off x="8203682" y="2698621"/>
            <a:ext cx="1278767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User Support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8" name="Text Box 46"/>
          <p:cNvSpPr txBox="1">
            <a:spLocks noChangeArrowheads="1"/>
          </p:cNvSpPr>
          <p:nvPr/>
        </p:nvSpPr>
        <p:spPr bwMode="auto">
          <a:xfrm>
            <a:off x="920750" y="6785504"/>
            <a:ext cx="762000" cy="55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Bhide, </a:t>
            </a: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Pankaj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Leung, Annette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Liu, Shu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26" name="Rectangle 4"/>
          <p:cNvSpPr>
            <a:spLocks noChangeArrowheads="1"/>
          </p:cNvSpPr>
          <p:nvPr/>
        </p:nvSpPr>
        <p:spPr bwMode="auto">
          <a:xfrm>
            <a:off x="9588493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9" name="Text Box 30"/>
          <p:cNvSpPr txBox="1">
            <a:spLocks noChangeArrowheads="1"/>
          </p:cNvSpPr>
          <p:nvPr/>
        </p:nvSpPr>
        <p:spPr bwMode="auto">
          <a:xfrm>
            <a:off x="9588493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30" name="Rectangle 35"/>
          <p:cNvSpPr>
            <a:spLocks noChangeArrowheads="1"/>
          </p:cNvSpPr>
          <p:nvPr/>
        </p:nvSpPr>
        <p:spPr bwMode="auto">
          <a:xfrm>
            <a:off x="10340968" y="26944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7" name="Text Box 36"/>
          <p:cNvSpPr txBox="1">
            <a:spLocks noChangeArrowheads="1"/>
          </p:cNvSpPr>
          <p:nvPr/>
        </p:nvSpPr>
        <p:spPr bwMode="auto">
          <a:xfrm>
            <a:off x="10322845" y="2738437"/>
            <a:ext cx="1304925" cy="42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</a:t>
            </a:r>
            <a:br>
              <a:rPr lang="en-US" sz="8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Technology &amp; Policy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59" name="Text Box 46"/>
          <p:cNvSpPr txBox="1">
            <a:spLocks noChangeArrowheads="1"/>
          </p:cNvSpPr>
          <p:nvPr/>
        </p:nvSpPr>
        <p:spPr bwMode="auto">
          <a:xfrm>
            <a:off x="10422751" y="5606872"/>
            <a:ext cx="1159933" cy="171452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D’Ambrogia</a:t>
            </a:r>
            <a:r>
              <a:rPr lang="en-US" sz="600" dirty="0">
                <a:latin typeface="Arial Narrow" pitchFamily="-106" charset="0"/>
              </a:rPr>
              <a:t>, Jeffrey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2791" y="1056950"/>
            <a:ext cx="135545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Enterprise IT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9899650" y="1138237"/>
            <a:ext cx="11502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Science IT</a:t>
            </a:r>
          </a:p>
        </p:txBody>
      </p:sp>
      <p:sp>
        <p:nvSpPr>
          <p:cNvPr id="180" name="Line 118"/>
          <p:cNvSpPr>
            <a:spLocks noChangeShapeType="1"/>
          </p:cNvSpPr>
          <p:nvPr/>
        </p:nvSpPr>
        <p:spPr bwMode="auto">
          <a:xfrm rot="10800000">
            <a:off x="9611046" y="2978129"/>
            <a:ext cx="14520" cy="3359273"/>
          </a:xfrm>
          <a:prstGeom prst="lin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" name="Text Box 46"/>
          <p:cNvSpPr txBox="1">
            <a:spLocks noChangeArrowheads="1"/>
          </p:cNvSpPr>
          <p:nvPr/>
        </p:nvSpPr>
        <p:spPr bwMode="auto">
          <a:xfrm>
            <a:off x="5572712" y="6671904"/>
            <a:ext cx="795162" cy="8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b="1" dirty="0">
                <a:latin typeface="Arial Narrow" pitchFamily="-106" charset="0"/>
              </a:rPr>
            </a:b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Douglas Miller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Magstadt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1" name="Line 106"/>
          <p:cNvSpPr>
            <a:spLocks noChangeShapeType="1"/>
          </p:cNvSpPr>
          <p:nvPr/>
        </p:nvSpPr>
        <p:spPr bwMode="auto">
          <a:xfrm flipH="1" flipV="1">
            <a:off x="5607050" y="6569606"/>
            <a:ext cx="13335" cy="1294202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1" name="Line 98"/>
          <p:cNvSpPr>
            <a:spLocks noChangeShapeType="1"/>
          </p:cNvSpPr>
          <p:nvPr/>
        </p:nvSpPr>
        <p:spPr bwMode="auto">
          <a:xfrm flipH="1">
            <a:off x="8839200" y="3693463"/>
            <a:ext cx="0" cy="8841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9" name="Text Box 46"/>
          <p:cNvSpPr txBox="1">
            <a:spLocks noChangeArrowheads="1"/>
          </p:cNvSpPr>
          <p:nvPr/>
        </p:nvSpPr>
        <p:spPr bwMode="auto">
          <a:xfrm>
            <a:off x="495300" y="2884487"/>
            <a:ext cx="609600" cy="3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Gerstle</a:t>
            </a:r>
            <a:r>
              <a:rPr lang="en-US" sz="600" dirty="0">
                <a:latin typeface="Arial Narrow" pitchFamily="-106" charset="0"/>
              </a:rPr>
              <a:t>, Jeanne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Susan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Lugtu</a:t>
            </a:r>
            <a:r>
              <a:rPr lang="en-US" sz="600" dirty="0">
                <a:latin typeface="Arial Narrow" pitchFamily="-106" charset="0"/>
              </a:rPr>
              <a:t>, Robert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50" name="Text Box 46"/>
          <p:cNvSpPr txBox="1">
            <a:spLocks noChangeArrowheads="1"/>
          </p:cNvSpPr>
          <p:nvPr/>
        </p:nvSpPr>
        <p:spPr bwMode="auto">
          <a:xfrm>
            <a:off x="1066800" y="2893775"/>
            <a:ext cx="736600" cy="24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Scharfstein</a:t>
            </a:r>
            <a:r>
              <a:rPr lang="en-US" sz="600" dirty="0">
                <a:latin typeface="Arial Narrow" pitchFamily="-106" charset="0"/>
              </a:rPr>
              <a:t>, Erin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Yamamoto, Karen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01" name="Text Box 36">
            <a:extLst>
              <a:ext uri="{FF2B5EF4-FFF2-40B4-BE49-F238E27FC236}">
                <a16:creationId xmlns:a16="http://schemas.microsoft.com/office/drawing/2014/main" id="{8BF7C5B5-463B-3E46-BD3A-106C21FF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886" y="2840791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220" name="Rectangle 176">
            <a:extLst>
              <a:ext uri="{FF2B5EF4-FFF2-40B4-BE49-F238E27FC236}">
                <a16:creationId xmlns:a16="http://schemas.microsoft.com/office/drawing/2014/main" id="{C84BE3E6-B8DC-A14B-8CE5-ED89260D7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0485" y="5355772"/>
            <a:ext cx="1168635" cy="255324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Consulting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8" name="Line 98">
            <a:extLst>
              <a:ext uri="{FF2B5EF4-FFF2-40B4-BE49-F238E27FC236}">
                <a16:creationId xmlns:a16="http://schemas.microsoft.com/office/drawing/2014/main" id="{5800BAC7-EE02-2D4E-B1EF-35487FB09FC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04803" y="5425118"/>
            <a:ext cx="0" cy="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2" name="Text Box 36">
            <a:extLst>
              <a:ext uri="{FF2B5EF4-FFF2-40B4-BE49-F238E27FC236}">
                <a16:creationId xmlns:a16="http://schemas.microsoft.com/office/drawing/2014/main" id="{6DD9EA98-DC4F-7347-8AD0-4724CA05F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8288" y="2544671"/>
            <a:ext cx="574808" cy="15862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Melanie </a:t>
            </a:r>
            <a:r>
              <a:rPr lang="en-US" sz="600" dirty="0" err="1">
                <a:latin typeface="Arial Narrow" pitchFamily="-106" charset="0"/>
              </a:rPr>
              <a:t>Bellez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  <p:sp>
        <p:nvSpPr>
          <p:cNvPr id="15486" name="Text Box 46"/>
          <p:cNvSpPr txBox="1">
            <a:spLocks noChangeArrowheads="1"/>
          </p:cNvSpPr>
          <p:nvPr/>
        </p:nvSpPr>
        <p:spPr bwMode="auto">
          <a:xfrm>
            <a:off x="9005857" y="6304018"/>
            <a:ext cx="1024475" cy="48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Brown, Jennifer (Team Lead)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Broussard, Kevin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Johnston, Neil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Lopez, Carlos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70" name="Text Box 24">
            <a:extLst>
              <a:ext uri="{FF2B5EF4-FFF2-40B4-BE49-F238E27FC236}">
                <a16:creationId xmlns:a16="http://schemas.microsoft.com/office/drawing/2014/main" id="{A7E883D8-5DEA-5644-8C6E-F5DC763033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0072" y="5049799"/>
            <a:ext cx="129373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Support Service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997234-E979-064C-B400-8C75FA7952A2}"/>
              </a:ext>
            </a:extLst>
          </p:cNvPr>
          <p:cNvSpPr/>
          <p:nvPr/>
        </p:nvSpPr>
        <p:spPr bwMode="auto">
          <a:xfrm>
            <a:off x="8212226" y="3794142"/>
            <a:ext cx="614529" cy="103611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21EEDA-A128-224F-9855-56A923DDC9B2}"/>
              </a:ext>
            </a:extLst>
          </p:cNvPr>
          <p:cNvSpPr txBox="1"/>
          <p:nvPr/>
        </p:nvSpPr>
        <p:spPr>
          <a:xfrm>
            <a:off x="8135377" y="3752069"/>
            <a:ext cx="884326" cy="176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" dirty="0">
                <a:solidFill>
                  <a:schemeClr val="bg1"/>
                </a:solidFill>
              </a:rPr>
              <a:t>Collaboration Team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35FA9061-09A3-2E47-BF51-48E841E8B68A}"/>
              </a:ext>
            </a:extLst>
          </p:cNvPr>
          <p:cNvSpPr/>
          <p:nvPr/>
        </p:nvSpPr>
        <p:spPr bwMode="auto">
          <a:xfrm>
            <a:off x="8885956" y="3795176"/>
            <a:ext cx="660043" cy="114156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B487B89F-BFBC-F14C-9080-1FD0D69D7E54}"/>
              </a:ext>
            </a:extLst>
          </p:cNvPr>
          <p:cNvSpPr txBox="1"/>
          <p:nvPr/>
        </p:nvSpPr>
        <p:spPr>
          <a:xfrm>
            <a:off x="8801669" y="3745773"/>
            <a:ext cx="9090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Creative Services Team</a:t>
            </a:r>
          </a:p>
          <a:p>
            <a:endParaRPr lang="en-US" sz="300" dirty="0">
              <a:solidFill>
                <a:schemeClr val="bg1"/>
              </a:solidFill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49962C86-C9D5-5440-838B-CA90F20AD63D}"/>
              </a:ext>
            </a:extLst>
          </p:cNvPr>
          <p:cNvSpPr/>
          <p:nvPr/>
        </p:nvSpPr>
        <p:spPr bwMode="auto">
          <a:xfrm>
            <a:off x="8220207" y="4202524"/>
            <a:ext cx="599142" cy="97002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47E92D30-DCE2-9949-AF49-9C3EE88864B9}"/>
              </a:ext>
            </a:extLst>
          </p:cNvPr>
          <p:cNvSpPr txBox="1"/>
          <p:nvPr/>
        </p:nvSpPr>
        <p:spPr>
          <a:xfrm>
            <a:off x="8149429" y="4154244"/>
            <a:ext cx="836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Web Services Team</a:t>
            </a:r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A96F949-B6B0-9247-A18A-6DDC6DFD22F2}"/>
              </a:ext>
            </a:extLst>
          </p:cNvPr>
          <p:cNvSpPr/>
          <p:nvPr/>
        </p:nvSpPr>
        <p:spPr bwMode="auto">
          <a:xfrm>
            <a:off x="8874850" y="4520471"/>
            <a:ext cx="732624" cy="101496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12E71964-FD6C-764A-ACD4-81385975A721}"/>
              </a:ext>
            </a:extLst>
          </p:cNvPr>
          <p:cNvSpPr/>
          <p:nvPr/>
        </p:nvSpPr>
        <p:spPr bwMode="auto">
          <a:xfrm>
            <a:off x="9086198" y="6157119"/>
            <a:ext cx="527845" cy="138836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7BB4CF63-37E9-6A4B-833A-5DB46FF35A89}"/>
              </a:ext>
            </a:extLst>
          </p:cNvPr>
          <p:cNvSpPr txBox="1"/>
          <p:nvPr/>
        </p:nvSpPr>
        <p:spPr>
          <a:xfrm>
            <a:off x="9005857" y="6134632"/>
            <a:ext cx="775958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Help Desk Team </a:t>
            </a:r>
          </a:p>
          <a:p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0669FFB0-0940-4747-8D68-A171C78992CA}"/>
              </a:ext>
            </a:extLst>
          </p:cNvPr>
          <p:cNvSpPr/>
          <p:nvPr/>
        </p:nvSpPr>
        <p:spPr bwMode="auto">
          <a:xfrm>
            <a:off x="8234173" y="6677031"/>
            <a:ext cx="771684" cy="129435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A98CF299-E242-F243-BE5E-3E7654EE4675}"/>
              </a:ext>
            </a:extLst>
          </p:cNvPr>
          <p:cNvSpPr/>
          <p:nvPr/>
        </p:nvSpPr>
        <p:spPr bwMode="auto">
          <a:xfrm>
            <a:off x="9066522" y="5640819"/>
            <a:ext cx="839806" cy="138836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3" name="Rectangle 282">
            <a:extLst>
              <a:ext uri="{FF2B5EF4-FFF2-40B4-BE49-F238E27FC236}">
                <a16:creationId xmlns:a16="http://schemas.microsoft.com/office/drawing/2014/main" id="{1E5EC37B-78E3-0F45-BCE0-0EF612119628}"/>
              </a:ext>
            </a:extLst>
          </p:cNvPr>
          <p:cNvSpPr/>
          <p:nvPr/>
        </p:nvSpPr>
        <p:spPr bwMode="auto">
          <a:xfrm>
            <a:off x="8239353" y="5640819"/>
            <a:ext cx="783816" cy="138836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FFA36D2E-922F-D943-A72B-635D37BC2838}"/>
              </a:ext>
            </a:extLst>
          </p:cNvPr>
          <p:cNvSpPr txBox="1"/>
          <p:nvPr/>
        </p:nvSpPr>
        <p:spPr>
          <a:xfrm>
            <a:off x="8168624" y="5610106"/>
            <a:ext cx="942276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Embedded Support Team</a:t>
            </a:r>
          </a:p>
          <a:p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86" name="Text Box 46">
            <a:extLst>
              <a:ext uri="{FF2B5EF4-FFF2-40B4-BE49-F238E27FC236}">
                <a16:creationId xmlns:a16="http://schemas.microsoft.com/office/drawing/2014/main" id="{7C71B0FA-A506-134B-8978-9BFEACC39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0420" y="5767494"/>
            <a:ext cx="795162" cy="100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Ou</a:t>
            </a:r>
            <a:r>
              <a:rPr lang="en-US" sz="600" dirty="0">
                <a:latin typeface="Arial Narrow" pitchFamily="-106" charset="0"/>
              </a:rPr>
              <a:t>, Bill (Team Lead)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Hinton, Kyle</a:t>
            </a:r>
            <a:b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Huynh, David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Lagestee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Travis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Lao, Perry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Mai, Jimmy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Salazar, Fabian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Sanders, Benjamin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Sierra, Jose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Taylor, Bryan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Wakamiya</a:t>
            </a:r>
            <a:r>
              <a:rPr lang="en-US" sz="600" dirty="0">
                <a:latin typeface="Arial Narrow" pitchFamily="-106" charset="0"/>
              </a:rPr>
              <a:t>, Ted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03396458-0522-7C41-AAC5-6A7E1D7EB52B}"/>
              </a:ext>
            </a:extLst>
          </p:cNvPr>
          <p:cNvSpPr txBox="1"/>
          <p:nvPr/>
        </p:nvSpPr>
        <p:spPr>
          <a:xfrm>
            <a:off x="8999148" y="5601814"/>
            <a:ext cx="1020793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Endpoint Management Team</a:t>
            </a:r>
          </a:p>
          <a:p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633C86EC-6814-4A44-A9A1-7B4A639DC32D}"/>
              </a:ext>
            </a:extLst>
          </p:cNvPr>
          <p:cNvSpPr txBox="1"/>
          <p:nvPr/>
        </p:nvSpPr>
        <p:spPr>
          <a:xfrm>
            <a:off x="8167052" y="6651389"/>
            <a:ext cx="942276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Workstation Support Team</a:t>
            </a:r>
          </a:p>
          <a:p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00" name="Text Box 46">
            <a:extLst>
              <a:ext uri="{FF2B5EF4-FFF2-40B4-BE49-F238E27FC236}">
                <a16:creationId xmlns:a16="http://schemas.microsoft.com/office/drawing/2014/main" id="{593E7882-3587-264F-98C2-4645DF0D7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6515" y="6797059"/>
            <a:ext cx="1189735" cy="100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Zavieh</a:t>
            </a:r>
            <a:r>
              <a:rPr lang="en-US" sz="600" dirty="0">
                <a:latin typeface="Arial Narrow" pitchFamily="-106" charset="0"/>
              </a:rPr>
              <a:t>, Bobby (Acting Team Lead)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Brumley, M. Rick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Bush, Jason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Chavarria, Darrin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Dao, Raymond</a:t>
            </a:r>
            <a:b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Dullabh</a:t>
            </a:r>
            <a:r>
              <a:rPr lang="en-US" sz="600" dirty="0">
                <a:latin typeface="Arial Narrow" pitchFamily="-106" charset="0"/>
              </a:rPr>
              <a:t>, Deepak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Hereford, Jason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Khan, Noor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Lounds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Odette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March, Shawn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Montville, Chad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Zaidi, Omar</a:t>
            </a:r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D3B677CD-3E5E-7041-A68F-25D5AE46275D}"/>
              </a:ext>
            </a:extLst>
          </p:cNvPr>
          <p:cNvSpPr/>
          <p:nvPr/>
        </p:nvSpPr>
        <p:spPr bwMode="auto">
          <a:xfrm>
            <a:off x="426617" y="6321261"/>
            <a:ext cx="333841" cy="138836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D1698A4A-41A1-3E4E-A8DD-25ABD124F306}"/>
              </a:ext>
            </a:extLst>
          </p:cNvPr>
          <p:cNvSpPr/>
          <p:nvPr/>
        </p:nvSpPr>
        <p:spPr bwMode="auto">
          <a:xfrm>
            <a:off x="997346" y="6321261"/>
            <a:ext cx="397581" cy="138836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63C2F3A5-8900-AC42-A53E-64870A381B9C}"/>
              </a:ext>
            </a:extLst>
          </p:cNvPr>
          <p:cNvSpPr/>
          <p:nvPr/>
        </p:nvSpPr>
        <p:spPr bwMode="auto">
          <a:xfrm>
            <a:off x="994559" y="6803532"/>
            <a:ext cx="293177" cy="138836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C41D3F-6001-274C-B6D8-EF508A08FA2F}"/>
              </a:ext>
            </a:extLst>
          </p:cNvPr>
          <p:cNvSpPr txBox="1"/>
          <p:nvPr/>
        </p:nvSpPr>
        <p:spPr>
          <a:xfrm>
            <a:off x="353917" y="6293194"/>
            <a:ext cx="4550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EHS/BTS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7DE119-EF8B-6841-8D60-C7A78738CECF}"/>
              </a:ext>
            </a:extLst>
          </p:cNvPr>
          <p:cNvSpPr txBox="1"/>
          <p:nvPr/>
        </p:nvSpPr>
        <p:spPr>
          <a:xfrm>
            <a:off x="919143" y="6299903"/>
            <a:ext cx="5421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ServiceNow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4A304F-E4F0-324E-991F-F6DA93D2FFA3}"/>
              </a:ext>
            </a:extLst>
          </p:cNvPr>
          <p:cNvSpPr txBox="1"/>
          <p:nvPr/>
        </p:nvSpPr>
        <p:spPr>
          <a:xfrm>
            <a:off x="916916" y="6779650"/>
            <a:ext cx="4614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Facilities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0EA6F244-0867-EB4F-80F3-A2A5EBD1E9A2}"/>
              </a:ext>
            </a:extLst>
          </p:cNvPr>
          <p:cNvSpPr/>
          <p:nvPr/>
        </p:nvSpPr>
        <p:spPr bwMode="auto">
          <a:xfrm>
            <a:off x="5012668" y="6728733"/>
            <a:ext cx="468346" cy="171560"/>
          </a:xfrm>
          <a:prstGeom prst="rect">
            <a:avLst/>
          </a:prstGeom>
          <a:solidFill>
            <a:srgbClr val="237E4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082726FB-3608-D04C-BA53-5B03B0925F92}"/>
              </a:ext>
            </a:extLst>
          </p:cNvPr>
          <p:cNvSpPr/>
          <p:nvPr/>
        </p:nvSpPr>
        <p:spPr bwMode="auto">
          <a:xfrm>
            <a:off x="5652322" y="6736364"/>
            <a:ext cx="357169" cy="138836"/>
          </a:xfrm>
          <a:prstGeom prst="rect">
            <a:avLst/>
          </a:prstGeom>
          <a:solidFill>
            <a:srgbClr val="237E4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23F10D-F2CC-0246-B65A-BF7EF2DF6805}"/>
              </a:ext>
            </a:extLst>
          </p:cNvPr>
          <p:cNvSpPr txBox="1"/>
          <p:nvPr/>
        </p:nvSpPr>
        <p:spPr>
          <a:xfrm>
            <a:off x="4935545" y="6673538"/>
            <a:ext cx="638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Wiring</a:t>
            </a:r>
            <a:b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6AE9DC-08CC-3D4E-B704-8DBEC5BB02E1}"/>
              </a:ext>
            </a:extLst>
          </p:cNvPr>
          <p:cNvSpPr txBox="1"/>
          <p:nvPr/>
        </p:nvSpPr>
        <p:spPr>
          <a:xfrm>
            <a:off x="5564864" y="6715627"/>
            <a:ext cx="5397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Data Center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2167D0-EAC0-AC4B-80A3-538B24D180AC}"/>
              </a:ext>
            </a:extLst>
          </p:cNvPr>
          <p:cNvSpPr txBox="1"/>
          <p:nvPr/>
        </p:nvSpPr>
        <p:spPr>
          <a:xfrm>
            <a:off x="8127522" y="3845900"/>
            <a:ext cx="84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 Narrow" pitchFamily="-106" charset="0"/>
              </a:rPr>
              <a:t>Baldridge, Jared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Haverkamp</a:t>
            </a:r>
            <a:r>
              <a:rPr lang="en-US" sz="600" dirty="0">
                <a:latin typeface="Arial Narrow" pitchFamily="-106" charset="0"/>
              </a:rPr>
              <a:t>, Greg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Johnson, Derrick</a:t>
            </a:r>
            <a:endParaRPr lang="en-US" sz="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B245BE-6CEC-DE4B-A37A-046573D65D21}"/>
              </a:ext>
            </a:extLst>
          </p:cNvPr>
          <p:cNvSpPr txBox="1"/>
          <p:nvPr/>
        </p:nvSpPr>
        <p:spPr>
          <a:xfrm>
            <a:off x="8801669" y="3866453"/>
            <a:ext cx="1069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latin typeface="Arial Narrow" pitchFamily="-106" charset="0"/>
              </a:rPr>
              <a:t>Youngquist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Cait</a:t>
            </a:r>
            <a:r>
              <a:rPr lang="en-US" sz="600" dirty="0">
                <a:latin typeface="Arial Narrow" pitchFamily="-106" charset="0"/>
              </a:rPr>
              <a:t> (Team Lead)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Brand, Susa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deUgarte</a:t>
            </a:r>
            <a:r>
              <a:rPr lang="en-US" sz="600" dirty="0">
                <a:latin typeface="Arial Narrow" pitchFamily="-106" charset="0"/>
              </a:rPr>
              <a:t>, Eduardo</a:t>
            </a:r>
            <a:b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Rhodin</a:t>
            </a:r>
            <a:r>
              <a:rPr lang="en-US" sz="600" dirty="0">
                <a:latin typeface="Arial Narrow" pitchFamily="-106" charset="0"/>
              </a:rPr>
              <a:t>, Jon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Rostomian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Zosia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Swift, Thor</a:t>
            </a:r>
            <a:endParaRPr lang="en-US" sz="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3D2C1B-D606-A141-8943-C982D2A52357}"/>
              </a:ext>
            </a:extLst>
          </p:cNvPr>
          <p:cNvSpPr txBox="1"/>
          <p:nvPr/>
        </p:nvSpPr>
        <p:spPr>
          <a:xfrm>
            <a:off x="8139512" y="4287097"/>
            <a:ext cx="612371" cy="2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Butler, Phil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 err="1">
                <a:latin typeface="Arial Narrow" pitchFamily="-106" charset="0"/>
              </a:rPr>
              <a:t>Avina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Krys</a:t>
            </a:r>
            <a:r>
              <a:rPr lang="en-US" sz="600" dirty="0">
                <a:latin typeface="Arial Narrow" pitchFamily="-106" charset="0"/>
              </a:rPr>
              <a:t> </a:t>
            </a:r>
            <a:endParaRPr lang="en-US" sz="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DDCDA5-DDB8-204E-9F32-F0A94521AF2A}"/>
              </a:ext>
            </a:extLst>
          </p:cNvPr>
          <p:cNvSpPr txBox="1"/>
          <p:nvPr/>
        </p:nvSpPr>
        <p:spPr>
          <a:xfrm>
            <a:off x="8800283" y="4596906"/>
            <a:ext cx="750757" cy="26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Golden, Michael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Hamm, Geoff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14C7DFE9-C4CE-3C4F-B71D-061B351B9DB7}"/>
              </a:ext>
            </a:extLst>
          </p:cNvPr>
          <p:cNvSpPr txBox="1"/>
          <p:nvPr/>
        </p:nvSpPr>
        <p:spPr>
          <a:xfrm>
            <a:off x="8800888" y="4471592"/>
            <a:ext cx="8923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Research Services Team</a:t>
            </a:r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84DCB6E1-F79A-DE45-BB76-6FFC1DFF622B}"/>
              </a:ext>
            </a:extLst>
          </p:cNvPr>
          <p:cNvSpPr/>
          <p:nvPr/>
        </p:nvSpPr>
        <p:spPr bwMode="auto">
          <a:xfrm>
            <a:off x="8213994" y="4517410"/>
            <a:ext cx="547207" cy="105814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39A03497-DE01-6D46-952D-B9CA8B0DACA0}"/>
              </a:ext>
            </a:extLst>
          </p:cNvPr>
          <p:cNvSpPr txBox="1"/>
          <p:nvPr/>
        </p:nvSpPr>
        <p:spPr>
          <a:xfrm>
            <a:off x="8137883" y="4471592"/>
            <a:ext cx="8923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AV Services Team</a:t>
            </a:r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AFADF053-5367-3A45-B660-A8F1D6545EAD}"/>
              </a:ext>
            </a:extLst>
          </p:cNvPr>
          <p:cNvSpPr txBox="1"/>
          <p:nvPr/>
        </p:nvSpPr>
        <p:spPr>
          <a:xfrm>
            <a:off x="8126160" y="4598286"/>
            <a:ext cx="75075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Green, Miles</a:t>
            </a:r>
          </a:p>
        </p:txBody>
      </p:sp>
      <p:sp>
        <p:nvSpPr>
          <p:cNvPr id="242" name="Line 106">
            <a:extLst>
              <a:ext uri="{FF2B5EF4-FFF2-40B4-BE49-F238E27FC236}">
                <a16:creationId xmlns:a16="http://schemas.microsoft.com/office/drawing/2014/main" id="{42E658A1-D0FB-BF41-83D8-D647A1E2F9BB}"/>
              </a:ext>
            </a:extLst>
          </p:cNvPr>
          <p:cNvSpPr>
            <a:spLocks noChangeShapeType="1"/>
          </p:cNvSpPr>
          <p:nvPr/>
        </p:nvSpPr>
        <p:spPr bwMode="auto">
          <a:xfrm>
            <a:off x="8105564" y="3042506"/>
            <a:ext cx="0" cy="243397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4" name="Line 122">
            <a:extLst>
              <a:ext uri="{FF2B5EF4-FFF2-40B4-BE49-F238E27FC236}">
                <a16:creationId xmlns:a16="http://schemas.microsoft.com/office/drawing/2014/main" id="{A48D5C4B-6678-5B4C-B28E-BED1288CEAE2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8153541" y="3002943"/>
            <a:ext cx="0" cy="9674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5" name="Line 106">
            <a:extLst>
              <a:ext uri="{FF2B5EF4-FFF2-40B4-BE49-F238E27FC236}">
                <a16:creationId xmlns:a16="http://schemas.microsoft.com/office/drawing/2014/main" id="{3B4E6BB0-DBC6-3F44-95A0-27723A385A64}"/>
              </a:ext>
            </a:extLst>
          </p:cNvPr>
          <p:cNvSpPr>
            <a:spLocks noChangeShapeType="1"/>
          </p:cNvSpPr>
          <p:nvPr/>
        </p:nvSpPr>
        <p:spPr bwMode="auto">
          <a:xfrm>
            <a:off x="8839199" y="5493382"/>
            <a:ext cx="0" cy="12035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589906</TotalTime>
  <Words>742</Words>
  <Application>Microsoft Macintosh PowerPoint</Application>
  <PresentationFormat>Ledger Paper (11x17 in)</PresentationFormat>
  <Paragraphs>148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Narrow</vt:lpstr>
      <vt:lpstr>Arial Narrow Bold</vt:lpstr>
      <vt:lpstr>Optima</vt:lpstr>
      <vt:lpstr>Blank Presentation</vt:lpstr>
      <vt:lpstr>PowerPoint Presentation</vt:lpstr>
    </vt:vector>
  </TitlesOfParts>
  <Company>Nina Lucido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Lucido</dc:creator>
  <cp:lastModifiedBy>Microsoft Office User</cp:lastModifiedBy>
  <cp:revision>896</cp:revision>
  <cp:lastPrinted>2020-02-13T19:52:55Z</cp:lastPrinted>
  <dcterms:created xsi:type="dcterms:W3CDTF">2012-08-27T17:37:16Z</dcterms:created>
  <dcterms:modified xsi:type="dcterms:W3CDTF">2020-02-13T19:54:38Z</dcterms:modified>
</cp:coreProperties>
</file>