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79300" cy="9134475" type="ledger"/>
  <p:notesSz cx="12026900" cy="6997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02973" indent="3830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807477" indent="7507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211983" indent="111852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616487" indent="148626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06390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647668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088946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530224" algn="l" defTabSz="441278" rtl="0" eaLnBrk="1" latinLnBrk="0" hangingPunct="1">
      <a:defRPr sz="2200"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8">
          <p15:clr>
            <a:srgbClr val="A4A3A4"/>
          </p15:clr>
        </p15:guide>
        <p15:guide id="2" pos="42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B0B"/>
    <a:srgbClr val="171AC0"/>
    <a:srgbClr val="2B4BC0"/>
    <a:srgbClr val="4B4CE8"/>
    <a:srgbClr val="237E44"/>
    <a:srgbClr val="1F7D7E"/>
    <a:srgbClr val="12257E"/>
    <a:srgbClr val="C10829"/>
    <a:srgbClr val="FF2D1E"/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2909" autoAdjust="0"/>
  </p:normalViewPr>
  <p:slideViewPr>
    <p:cSldViewPr showGuides="1">
      <p:cViewPr>
        <p:scale>
          <a:sx n="399" d="100"/>
          <a:sy n="399" d="100"/>
        </p:scale>
        <p:origin x="-14416" y="-14768"/>
      </p:cViewPr>
      <p:guideLst>
        <p:guide orient="horz" pos="4298"/>
        <p:guide pos="42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10150" y="0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DA9E2915-BAC0-0E41-BA05-6FD2DD108759}" type="datetime1">
              <a:rPr lang="en-US"/>
              <a:pPr>
                <a:defRPr/>
              </a:pPr>
              <a:t>10/25/19</a:t>
            </a:fld>
            <a:endParaRPr lang="en-US" dirty="0"/>
          </a:p>
        </p:txBody>
      </p:sp>
      <p:sp>
        <p:nvSpPr>
          <p:cNvPr id="1638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10150" y="6650401"/>
            <a:ext cx="5238577" cy="3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BA588B-637C-7643-8798-1C63BD39C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58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815608" y="0"/>
            <a:ext cx="5211293" cy="35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264025" y="523875"/>
            <a:ext cx="3498850" cy="2624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04314" y="3324278"/>
            <a:ext cx="8818272" cy="314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815608" y="6647631"/>
            <a:ext cx="5211293" cy="35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04" tIns="54352" rIns="108704" bIns="54352" numCol="1" anchor="b" anchorCtr="0" compatLnSpc="1">
            <a:prstTxWarp prst="textNoShape">
              <a:avLst/>
            </a:prstTxWarp>
          </a:bodyPr>
          <a:lstStyle>
            <a:lvl1pPr algn="r" defTabSz="1087438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21A4B1E-A9D0-1C48-908A-5E28F1CA9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2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029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074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1198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61648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022323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426788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831252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235717" algn="l" defTabSz="4044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39FCC-518D-F54C-A693-760D36C7271F}" type="slidenum"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pPr/>
              <a:t>1</a:t>
            </a:fld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64025" y="523875"/>
            <a:ext cx="3498850" cy="26241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750" y="2837733"/>
            <a:ext cx="10351802" cy="1957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00" y="5175459"/>
            <a:ext cx="8524302" cy="2335857"/>
          </a:xfrm>
        </p:spPr>
        <p:txBody>
          <a:bodyPr/>
          <a:lstStyle>
            <a:lvl1pPr marL="0" indent="0" algn="ctr">
              <a:buNone/>
              <a:defRPr/>
            </a:lvl1pPr>
            <a:lvl2pPr marL="404465" indent="0" algn="ctr">
              <a:buNone/>
              <a:defRPr/>
            </a:lvl2pPr>
            <a:lvl3pPr marL="808929" indent="0" algn="ctr">
              <a:buNone/>
              <a:defRPr/>
            </a:lvl3pPr>
            <a:lvl4pPr marL="1213394" indent="0" algn="ctr">
              <a:buNone/>
              <a:defRPr/>
            </a:lvl4pPr>
            <a:lvl5pPr marL="1617859" indent="0" algn="ctr">
              <a:buNone/>
              <a:defRPr/>
            </a:lvl5pPr>
            <a:lvl6pPr marL="2022323" indent="0" algn="ctr">
              <a:buNone/>
              <a:defRPr/>
            </a:lvl6pPr>
            <a:lvl7pPr marL="2426788" indent="0" algn="ctr">
              <a:buNone/>
              <a:defRPr/>
            </a:lvl7pPr>
            <a:lvl8pPr marL="2831252" indent="0" algn="ctr">
              <a:buNone/>
              <a:defRPr/>
            </a:lvl8pPr>
            <a:lvl9pPr marL="32357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FEAE-E1E7-1D49-B562-218C2911F8BD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04440-4334-1C43-AEDD-F2319D0F6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7C9B8-B97E-4042-BAEC-45939E89DCA1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BB49-3386-7F49-BE13-642C450D1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78358" y="811583"/>
            <a:ext cx="2587196" cy="73079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51" y="811583"/>
            <a:ext cx="7619615" cy="73079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2BB3C-7EB1-2C45-B542-30BE08C6A8DE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3876-FB98-E847-B9A4-F541A26CE4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951C-15DC-7E4D-947E-56441E24AD6E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D9597-46EB-8040-9F4F-E89C2F1C2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081" y="5869497"/>
            <a:ext cx="10351802" cy="18153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081" y="3871331"/>
            <a:ext cx="10351802" cy="1998166"/>
          </a:xfrm>
        </p:spPr>
        <p:txBody>
          <a:bodyPr anchor="b"/>
          <a:lstStyle>
            <a:lvl1pPr marL="0" indent="0">
              <a:buNone/>
              <a:defRPr sz="1800"/>
            </a:lvl1pPr>
            <a:lvl2pPr marL="404465" indent="0">
              <a:buNone/>
              <a:defRPr sz="1700"/>
            </a:lvl2pPr>
            <a:lvl3pPr marL="808929" indent="0">
              <a:buNone/>
              <a:defRPr sz="1400"/>
            </a:lvl3pPr>
            <a:lvl4pPr marL="1213394" indent="0">
              <a:buNone/>
              <a:defRPr sz="1300"/>
            </a:lvl4pPr>
            <a:lvl5pPr marL="1617859" indent="0">
              <a:buNone/>
              <a:defRPr sz="1300"/>
            </a:lvl5pPr>
            <a:lvl6pPr marL="2022323" indent="0">
              <a:buNone/>
              <a:defRPr sz="1300"/>
            </a:lvl6pPr>
            <a:lvl7pPr marL="2426788" indent="0">
              <a:buNone/>
              <a:defRPr sz="1300"/>
            </a:lvl7pPr>
            <a:lvl8pPr marL="2831252" indent="0">
              <a:buNone/>
              <a:defRPr sz="1300"/>
            </a:lvl8pPr>
            <a:lvl9pPr marL="323571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80B6B-26BC-0348-803C-11A4F2CFA150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EB0DE-4170-6349-81BC-2B667EC573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50" y="2638105"/>
            <a:ext cx="5103404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2150" y="2638105"/>
            <a:ext cx="5103405" cy="54814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B58BD-FE52-5E4B-8763-DC5C8A0F9F36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5DA8-6849-5141-AEFD-67267EFB7E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5680"/>
            <a:ext cx="10961973" cy="152241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666" y="2044812"/>
            <a:ext cx="538130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66" y="2897439"/>
            <a:ext cx="538130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6316" y="2044812"/>
            <a:ext cx="5384325" cy="852625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4465" indent="0">
              <a:buNone/>
              <a:defRPr sz="1800" b="1"/>
            </a:lvl2pPr>
            <a:lvl3pPr marL="808929" indent="0">
              <a:buNone/>
              <a:defRPr sz="1700" b="1"/>
            </a:lvl3pPr>
            <a:lvl4pPr marL="1213394" indent="0">
              <a:buNone/>
              <a:defRPr sz="1400" b="1"/>
            </a:lvl4pPr>
            <a:lvl5pPr marL="1617859" indent="0">
              <a:buNone/>
              <a:defRPr sz="1400" b="1"/>
            </a:lvl5pPr>
            <a:lvl6pPr marL="2022323" indent="0">
              <a:buNone/>
              <a:defRPr sz="1400" b="1"/>
            </a:lvl6pPr>
            <a:lvl7pPr marL="2426788" indent="0">
              <a:buNone/>
              <a:defRPr sz="1400" b="1"/>
            </a:lvl7pPr>
            <a:lvl8pPr marL="2831252" indent="0">
              <a:buNone/>
              <a:defRPr sz="1400" b="1"/>
            </a:lvl8pPr>
            <a:lvl9pPr marL="3235717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6316" y="2897439"/>
            <a:ext cx="5384325" cy="526314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1235-5B4B-7C40-B417-4EC2766BFEA6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D918-4334-D347-A1FF-0168C13E5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6756-D433-0040-BCC0-9339E0F841D0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B6285-9382-D74A-8D55-D8F94B9686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9836B-6034-CD40-A487-33EB1EAB47A0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6790-9D1F-9740-9A83-3AB4CF620A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64" y="363813"/>
            <a:ext cx="4006906" cy="154853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71" y="363814"/>
            <a:ext cx="6808567" cy="7796766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664" y="1912345"/>
            <a:ext cx="4006906" cy="6248234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6F8AB-54DB-7A40-A3B3-1EB126CD730F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84654-FA63-C14B-AD72-E5F3B3118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833" y="6393761"/>
            <a:ext cx="7306977" cy="755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7833" y="815314"/>
            <a:ext cx="7306977" cy="5481431"/>
          </a:xfrm>
        </p:spPr>
        <p:txBody>
          <a:bodyPr/>
          <a:lstStyle>
            <a:lvl1pPr marL="0" indent="0">
              <a:buNone/>
              <a:defRPr sz="3000"/>
            </a:lvl1pPr>
            <a:lvl2pPr marL="404465" indent="0">
              <a:buNone/>
              <a:defRPr sz="2600"/>
            </a:lvl2pPr>
            <a:lvl3pPr marL="808929" indent="0">
              <a:buNone/>
              <a:defRPr sz="2200"/>
            </a:lvl3pPr>
            <a:lvl4pPr marL="1213394" indent="0">
              <a:buNone/>
              <a:defRPr sz="1800"/>
            </a:lvl4pPr>
            <a:lvl5pPr marL="1617859" indent="0">
              <a:buNone/>
              <a:defRPr sz="1800"/>
            </a:lvl5pPr>
            <a:lvl6pPr marL="2022323" indent="0">
              <a:buNone/>
              <a:defRPr sz="1800"/>
            </a:lvl6pPr>
            <a:lvl7pPr marL="2426788" indent="0">
              <a:buNone/>
              <a:defRPr sz="1800"/>
            </a:lvl7pPr>
            <a:lvl8pPr marL="2831252" indent="0">
              <a:buNone/>
              <a:defRPr sz="1800"/>
            </a:lvl8pPr>
            <a:lvl9pPr marL="3235717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7833" y="7149372"/>
            <a:ext cx="7306977" cy="1070913"/>
          </a:xfrm>
        </p:spPr>
        <p:txBody>
          <a:bodyPr/>
          <a:lstStyle>
            <a:lvl1pPr marL="0" indent="0">
              <a:buNone/>
              <a:defRPr sz="1300"/>
            </a:lvl1pPr>
            <a:lvl2pPr marL="404465" indent="0">
              <a:buNone/>
              <a:defRPr sz="1200"/>
            </a:lvl2pPr>
            <a:lvl3pPr marL="808929" indent="0">
              <a:buNone/>
              <a:defRPr sz="900"/>
            </a:lvl3pPr>
            <a:lvl4pPr marL="1213394" indent="0">
              <a:buNone/>
              <a:defRPr sz="800"/>
            </a:lvl4pPr>
            <a:lvl5pPr marL="1617859" indent="0">
              <a:buNone/>
              <a:defRPr sz="800"/>
            </a:lvl5pPr>
            <a:lvl6pPr marL="2022323" indent="0">
              <a:buNone/>
              <a:defRPr sz="800"/>
            </a:lvl6pPr>
            <a:lvl7pPr marL="2426788" indent="0">
              <a:buNone/>
              <a:defRPr sz="800"/>
            </a:lvl7pPr>
            <a:lvl8pPr marL="2831252" indent="0">
              <a:buNone/>
              <a:defRPr sz="800"/>
            </a:lvl8pPr>
            <a:lvl9pPr marL="3235717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C511-A008-1347-AC25-DC4E351EAC21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2CEC-3911-274A-BBC5-F73D881F6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3750" y="811582"/>
            <a:ext cx="10351802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50" y="2638104"/>
            <a:ext cx="10351802" cy="54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3750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>
              <a:defRPr sz="1700">
                <a:latin typeface="Arial" charset="0"/>
              </a:defRPr>
            </a:lvl1pPr>
          </a:lstStyle>
          <a:p>
            <a:pPr>
              <a:defRPr/>
            </a:pPr>
            <a:fld id="{4CFBC53E-F810-DA4A-B11E-3930D525F45B}" type="datetime1">
              <a:rPr lang="en-US" smtClean="0"/>
              <a:t>10/25/19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0960" y="8322897"/>
            <a:ext cx="3857382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ctr">
              <a:defRPr sz="17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8198" y="8322897"/>
            <a:ext cx="2537354" cy="60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03" tIns="52003" rIns="104003" bIns="52003" numCol="1" anchor="t" anchorCtr="0" compatLnSpc="1">
            <a:prstTxWarp prst="textNoShape">
              <a:avLst/>
            </a:prstTxWarp>
          </a:bodyPr>
          <a:lstStyle>
            <a:lvl1pPr algn="r">
              <a:defRPr sz="1700">
                <a:latin typeface="Arial" charset="0"/>
              </a:defRPr>
            </a:lvl1pPr>
          </a:lstStyle>
          <a:p>
            <a:pPr>
              <a:defRPr/>
            </a:pPr>
            <a:fld id="{5E35B8EB-D38C-1647-955C-97D43F0A7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1040374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04465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80892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213394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617859" algn="ctr" defTabSz="1040653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89183" indent="-389183" algn="l" defTabSz="1040374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51" indent="-324830" algn="l" defTabSz="1040374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99318" indent="-258945" algn="l" defTabSz="1040374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18740" indent="-258945" algn="l" defTabSz="1040374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39694" indent="-258945" algn="l" defTabSz="1040374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744180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14864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553109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3957575" indent="-259813" algn="l" defTabSz="1040653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4465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892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13394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859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22323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788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1252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717" algn="l" defTabSz="40446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Line 120"/>
          <p:cNvSpPr>
            <a:spLocks noChangeShapeType="1"/>
          </p:cNvSpPr>
          <p:nvPr/>
        </p:nvSpPr>
        <p:spPr bwMode="auto">
          <a:xfrm rot="5400000">
            <a:off x="8328500" y="2685312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6" name="Line 98"/>
          <p:cNvSpPr>
            <a:spLocks noChangeShapeType="1"/>
          </p:cNvSpPr>
          <p:nvPr/>
        </p:nvSpPr>
        <p:spPr bwMode="auto">
          <a:xfrm>
            <a:off x="8832850" y="6427787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3" name="Line 120"/>
          <p:cNvSpPr>
            <a:spLocks noChangeShapeType="1"/>
          </p:cNvSpPr>
          <p:nvPr/>
        </p:nvSpPr>
        <p:spPr bwMode="auto">
          <a:xfrm rot="16200000">
            <a:off x="9232384" y="2584945"/>
            <a:ext cx="0" cy="78636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7" name="Line 99"/>
          <p:cNvSpPr>
            <a:spLocks noChangeShapeType="1"/>
          </p:cNvSpPr>
          <p:nvPr/>
        </p:nvSpPr>
        <p:spPr bwMode="auto">
          <a:xfrm rot="5400000">
            <a:off x="10313640" y="3518591"/>
            <a:ext cx="3977" cy="22518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8" name="Line 98"/>
          <p:cNvSpPr>
            <a:spLocks noChangeShapeType="1"/>
          </p:cNvSpPr>
          <p:nvPr/>
        </p:nvSpPr>
        <p:spPr bwMode="auto">
          <a:xfrm flipH="1">
            <a:off x="11004803" y="3467434"/>
            <a:ext cx="4489" cy="19576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Line 98"/>
          <p:cNvSpPr>
            <a:spLocks noChangeShapeType="1"/>
          </p:cNvSpPr>
          <p:nvPr/>
        </p:nvSpPr>
        <p:spPr bwMode="auto">
          <a:xfrm flipH="1">
            <a:off x="8805031" y="2507705"/>
            <a:ext cx="4962" cy="21136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1" name="Line 106"/>
          <p:cNvSpPr>
            <a:spLocks noChangeShapeType="1"/>
          </p:cNvSpPr>
          <p:nvPr/>
        </p:nvSpPr>
        <p:spPr bwMode="auto">
          <a:xfrm>
            <a:off x="11010895" y="2357437"/>
            <a:ext cx="0" cy="457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0" name="Line 106"/>
          <p:cNvSpPr>
            <a:spLocks noChangeShapeType="1"/>
          </p:cNvSpPr>
          <p:nvPr/>
        </p:nvSpPr>
        <p:spPr bwMode="auto">
          <a:xfrm>
            <a:off x="10198093" y="2363787"/>
            <a:ext cx="4056" cy="126540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Text Box 36"/>
          <p:cNvSpPr txBox="1">
            <a:spLocks noChangeArrowheads="1"/>
          </p:cNvSpPr>
          <p:nvPr/>
        </p:nvSpPr>
        <p:spPr bwMode="auto">
          <a:xfrm>
            <a:off x="4140461" y="3565906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186" name="Line 98"/>
          <p:cNvSpPr>
            <a:spLocks noChangeShapeType="1"/>
          </p:cNvSpPr>
          <p:nvPr/>
        </p:nvSpPr>
        <p:spPr bwMode="auto">
          <a:xfrm>
            <a:off x="1098549" y="2540364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" name="Line 98"/>
          <p:cNvSpPr>
            <a:spLocks noChangeShapeType="1"/>
          </p:cNvSpPr>
          <p:nvPr/>
        </p:nvSpPr>
        <p:spPr bwMode="auto">
          <a:xfrm>
            <a:off x="2529417" y="2544597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3" name="Line 108"/>
          <p:cNvSpPr>
            <a:spLocks noChangeShapeType="1"/>
          </p:cNvSpPr>
          <p:nvPr/>
        </p:nvSpPr>
        <p:spPr bwMode="auto">
          <a:xfrm flipH="1">
            <a:off x="5812674" y="2296717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Line 106"/>
          <p:cNvSpPr>
            <a:spLocks noChangeShapeType="1"/>
          </p:cNvSpPr>
          <p:nvPr/>
        </p:nvSpPr>
        <p:spPr bwMode="auto">
          <a:xfrm flipH="1" flipV="1">
            <a:off x="946144" y="6175890"/>
            <a:ext cx="6246" cy="11317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Line 98"/>
          <p:cNvSpPr>
            <a:spLocks noChangeShapeType="1"/>
          </p:cNvSpPr>
          <p:nvPr/>
        </p:nvSpPr>
        <p:spPr bwMode="auto">
          <a:xfrm flipH="1" flipV="1">
            <a:off x="5607050" y="3254905"/>
            <a:ext cx="0" cy="367453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7" name="Line 120"/>
          <p:cNvSpPr>
            <a:spLocks noChangeShapeType="1"/>
          </p:cNvSpPr>
          <p:nvPr/>
        </p:nvSpPr>
        <p:spPr bwMode="auto">
          <a:xfrm rot="5400000">
            <a:off x="5048398" y="3409568"/>
            <a:ext cx="0" cy="558504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6" name="Line 120"/>
          <p:cNvSpPr>
            <a:spLocks noChangeShapeType="1"/>
          </p:cNvSpPr>
          <p:nvPr/>
        </p:nvSpPr>
        <p:spPr bwMode="auto">
          <a:xfrm>
            <a:off x="7150100" y="4110037"/>
            <a:ext cx="0" cy="590550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7" name="Line 106"/>
          <p:cNvSpPr>
            <a:spLocks noChangeShapeType="1"/>
          </p:cNvSpPr>
          <p:nvPr/>
        </p:nvSpPr>
        <p:spPr bwMode="auto">
          <a:xfrm>
            <a:off x="3689350" y="4718049"/>
            <a:ext cx="578" cy="101012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73" name="Straight Connector 172"/>
          <p:cNvCxnSpPr/>
          <p:nvPr/>
        </p:nvCxnSpPr>
        <p:spPr bwMode="auto">
          <a:xfrm>
            <a:off x="4547961" y="2366799"/>
            <a:ext cx="1" cy="273588"/>
          </a:xfrm>
          <a:prstGeom prst="line">
            <a:avLst/>
          </a:prstGeom>
          <a:ln>
            <a:solidFill>
              <a:srgbClr val="B3B3B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9" name="Line 98"/>
          <p:cNvSpPr>
            <a:spLocks noChangeShapeType="1"/>
          </p:cNvSpPr>
          <p:nvPr/>
        </p:nvSpPr>
        <p:spPr bwMode="auto">
          <a:xfrm>
            <a:off x="5530813" y="2499918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Line 98"/>
          <p:cNvSpPr>
            <a:spLocks noChangeShapeType="1"/>
          </p:cNvSpPr>
          <p:nvPr/>
        </p:nvSpPr>
        <p:spPr bwMode="auto">
          <a:xfrm>
            <a:off x="6210300" y="4059235"/>
            <a:ext cx="6350" cy="85312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0" name="Line 98"/>
          <p:cNvSpPr>
            <a:spLocks noChangeShapeType="1"/>
          </p:cNvSpPr>
          <p:nvPr/>
        </p:nvSpPr>
        <p:spPr bwMode="auto">
          <a:xfrm>
            <a:off x="4950192" y="4061359"/>
            <a:ext cx="0" cy="157267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0" name="Rectangle 91"/>
          <p:cNvSpPr>
            <a:spLocks noChangeArrowheads="1"/>
          </p:cNvSpPr>
          <p:nvPr/>
        </p:nvSpPr>
        <p:spPr bwMode="auto">
          <a:xfrm>
            <a:off x="8216164" y="6671904"/>
            <a:ext cx="1304925" cy="15542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6" name="TextBox 241"/>
          <p:cNvSpPr txBox="1">
            <a:spLocks noChangeArrowheads="1"/>
          </p:cNvSpPr>
          <p:nvPr/>
        </p:nvSpPr>
        <p:spPr bwMode="auto">
          <a:xfrm>
            <a:off x="2126" y="300037"/>
            <a:ext cx="12179300" cy="57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Arial Narrow" pitchFamily="-106" charset="0"/>
              </a:rPr>
              <a:t>Lawrence Berkeley National Laboratory</a:t>
            </a:r>
            <a:br>
              <a:rPr lang="en-US" sz="1600" dirty="0">
                <a:latin typeface="Arial Narrow" pitchFamily="-106" charset="0"/>
              </a:rPr>
            </a:br>
            <a:r>
              <a:rPr lang="en-US" sz="1600" dirty="0">
                <a:latin typeface="Arial Narrow" pitchFamily="-106" charset="0"/>
              </a:rPr>
              <a:t>IT Division</a:t>
            </a:r>
          </a:p>
        </p:txBody>
      </p:sp>
      <p:sp>
        <p:nvSpPr>
          <p:cNvPr id="15377" name="Date Placeholder 192"/>
          <p:cNvSpPr>
            <a:spLocks noGrp="1"/>
          </p:cNvSpPr>
          <p:nvPr>
            <p:ph type="dt" sz="quarter" idx="10"/>
          </p:nvPr>
        </p:nvSpPr>
        <p:spPr>
          <a:xfrm>
            <a:off x="11347450" y="8682037"/>
            <a:ext cx="652463" cy="268661"/>
          </a:xfrm>
          <a:noFill/>
        </p:spPr>
        <p:txBody>
          <a:bodyPr/>
          <a:lstStyle/>
          <a:p>
            <a:pPr algn="ctr"/>
            <a:fld id="{20914806-9C03-014B-985E-52D25BC57B40}" type="datetime1">
              <a:rPr lang="en-US" sz="600" smtClean="0">
                <a:latin typeface="Optima" pitchFamily="-106" charset="0"/>
              </a:rPr>
              <a:t>10/25/19</a:t>
            </a:fld>
            <a:endParaRPr lang="en-US" sz="600" dirty="0">
              <a:latin typeface="Optima" pitchFamily="-106" charset="0"/>
            </a:endParaRPr>
          </a:p>
        </p:txBody>
      </p:sp>
      <p:sp>
        <p:nvSpPr>
          <p:cNvPr id="15378" name="Line 98"/>
          <p:cNvSpPr>
            <a:spLocks noChangeShapeType="1"/>
          </p:cNvSpPr>
          <p:nvPr/>
        </p:nvSpPr>
        <p:spPr bwMode="auto">
          <a:xfrm flipH="1">
            <a:off x="3949700" y="2433638"/>
            <a:ext cx="0" cy="8381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9" name="Line 106"/>
          <p:cNvSpPr>
            <a:spLocks noChangeShapeType="1"/>
          </p:cNvSpPr>
          <p:nvPr/>
        </p:nvSpPr>
        <p:spPr bwMode="auto">
          <a:xfrm>
            <a:off x="2296583" y="3249627"/>
            <a:ext cx="0" cy="17164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0" name="Line 99"/>
          <p:cNvSpPr>
            <a:spLocks noChangeShapeType="1"/>
          </p:cNvSpPr>
          <p:nvPr/>
        </p:nvSpPr>
        <p:spPr bwMode="auto">
          <a:xfrm rot="5400000">
            <a:off x="4425950" y="52388"/>
            <a:ext cx="38099" cy="4038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1" name="Rectangle 5"/>
          <p:cNvSpPr>
            <a:spLocks noChangeArrowheads="1"/>
          </p:cNvSpPr>
          <p:nvPr/>
        </p:nvSpPr>
        <p:spPr bwMode="auto">
          <a:xfrm>
            <a:off x="1165070" y="1852454"/>
            <a:ext cx="1304925" cy="48847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2" name="Rectangle 21"/>
          <p:cNvSpPr>
            <a:spLocks noChangeArrowheads="1"/>
          </p:cNvSpPr>
          <p:nvPr/>
        </p:nvSpPr>
        <p:spPr bwMode="auto">
          <a:xfrm>
            <a:off x="1651673" y="3406346"/>
            <a:ext cx="1304925" cy="537322"/>
          </a:xfrm>
          <a:prstGeom prst="rect">
            <a:avLst/>
          </a:prstGeom>
          <a:solidFill>
            <a:schemeClr val="bg1">
              <a:alpha val="50195"/>
            </a:schemeClr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3" name="Rectangle 4"/>
          <p:cNvSpPr>
            <a:spLocks noChangeArrowheads="1"/>
          </p:cNvSpPr>
          <p:nvPr/>
        </p:nvSpPr>
        <p:spPr bwMode="auto">
          <a:xfrm>
            <a:off x="3187700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4" name="Text Box 30"/>
          <p:cNvSpPr txBox="1">
            <a:spLocks noChangeArrowheads="1"/>
          </p:cNvSpPr>
          <p:nvPr/>
        </p:nvSpPr>
        <p:spPr bwMode="auto">
          <a:xfrm>
            <a:off x="3187700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5" name="Text Box 32"/>
          <p:cNvSpPr txBox="1">
            <a:spLocks noChangeArrowheads="1"/>
          </p:cNvSpPr>
          <p:nvPr/>
        </p:nvSpPr>
        <p:spPr bwMode="auto">
          <a:xfrm>
            <a:off x="1162050" y="1918044"/>
            <a:ext cx="1304925" cy="34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Birgitta Meckel</a:t>
            </a:r>
            <a:br>
              <a:rPr lang="en-US" sz="900" b="1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Deputy, Operations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15386" name="Line 104"/>
          <p:cNvSpPr>
            <a:spLocks noChangeShapeType="1"/>
          </p:cNvSpPr>
          <p:nvPr/>
        </p:nvSpPr>
        <p:spPr bwMode="auto">
          <a:xfrm rot="5400000" flipH="1">
            <a:off x="4875984" y="677178"/>
            <a:ext cx="33375" cy="5175255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7" name="Rectangle 147"/>
          <p:cNvSpPr>
            <a:spLocks noChangeArrowheads="1"/>
          </p:cNvSpPr>
          <p:nvPr/>
        </p:nvSpPr>
        <p:spPr bwMode="auto">
          <a:xfrm>
            <a:off x="1659225" y="3415675"/>
            <a:ext cx="1287526" cy="268661"/>
          </a:xfrm>
          <a:prstGeom prst="rect">
            <a:avLst/>
          </a:prstGeom>
          <a:solidFill>
            <a:srgbClr val="12257E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88" name="Text Box 24"/>
          <p:cNvSpPr txBox="1">
            <a:spLocks noChangeArrowheads="1"/>
          </p:cNvSpPr>
          <p:nvPr/>
        </p:nvSpPr>
        <p:spPr bwMode="auto">
          <a:xfrm>
            <a:off x="1689432" y="3678739"/>
            <a:ext cx="123242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Mark Dedlow</a:t>
            </a:r>
            <a:endParaRPr lang="en-US" sz="900" dirty="0"/>
          </a:p>
        </p:txBody>
      </p:sp>
      <p:sp>
        <p:nvSpPr>
          <p:cNvPr id="15389" name="Text Box 24"/>
          <p:cNvSpPr txBox="1">
            <a:spLocks noChangeArrowheads="1"/>
          </p:cNvSpPr>
          <p:nvPr/>
        </p:nvSpPr>
        <p:spPr bwMode="auto">
          <a:xfrm>
            <a:off x="1660525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Business Systems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398" name="Line 106"/>
          <p:cNvSpPr>
            <a:spLocks noChangeShapeType="1"/>
          </p:cNvSpPr>
          <p:nvPr/>
        </p:nvSpPr>
        <p:spPr bwMode="auto">
          <a:xfrm>
            <a:off x="952391" y="4733219"/>
            <a:ext cx="0" cy="4216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9" name="Rectangle 6"/>
          <p:cNvSpPr>
            <a:spLocks noChangeArrowheads="1"/>
          </p:cNvSpPr>
          <p:nvPr/>
        </p:nvSpPr>
        <p:spPr bwMode="auto">
          <a:xfrm>
            <a:off x="384507" y="4248136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0" name="Rectangle 13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1" name="Line 114"/>
          <p:cNvSpPr>
            <a:spLocks noChangeShapeType="1"/>
          </p:cNvSpPr>
          <p:nvPr/>
        </p:nvSpPr>
        <p:spPr bwMode="auto">
          <a:xfrm>
            <a:off x="2307156" y="3930969"/>
            <a:ext cx="0" cy="94591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3" name="Line 117"/>
          <p:cNvSpPr>
            <a:spLocks noChangeShapeType="1"/>
          </p:cNvSpPr>
          <p:nvPr/>
        </p:nvSpPr>
        <p:spPr bwMode="auto">
          <a:xfrm flipH="1">
            <a:off x="1619250" y="4068276"/>
            <a:ext cx="4032" cy="185627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4" name="Line 118"/>
          <p:cNvSpPr>
            <a:spLocks noChangeShapeType="1"/>
          </p:cNvSpPr>
          <p:nvPr/>
        </p:nvSpPr>
        <p:spPr bwMode="auto">
          <a:xfrm>
            <a:off x="2985295" y="4072259"/>
            <a:ext cx="0" cy="2231136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5" name="Line 119"/>
          <p:cNvSpPr>
            <a:spLocks noChangeShapeType="1"/>
          </p:cNvSpPr>
          <p:nvPr/>
        </p:nvSpPr>
        <p:spPr bwMode="auto">
          <a:xfrm rot="5400000">
            <a:off x="3040421" y="444336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6" name="Line 120"/>
          <p:cNvSpPr>
            <a:spLocks noChangeShapeType="1"/>
          </p:cNvSpPr>
          <p:nvPr/>
        </p:nvSpPr>
        <p:spPr bwMode="auto">
          <a:xfrm rot="5400000">
            <a:off x="1576156" y="4447992"/>
            <a:ext cx="0" cy="8759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7" name="Line 122"/>
          <p:cNvSpPr>
            <a:spLocks noChangeShapeType="1"/>
          </p:cNvSpPr>
          <p:nvPr/>
        </p:nvSpPr>
        <p:spPr bwMode="auto">
          <a:xfrm rot="5400000">
            <a:off x="1574009" y="5872515"/>
            <a:ext cx="0" cy="9674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08" name="Text Box 46"/>
          <p:cNvSpPr txBox="1">
            <a:spLocks noChangeArrowheads="1"/>
          </p:cNvSpPr>
          <p:nvPr/>
        </p:nvSpPr>
        <p:spPr bwMode="auto">
          <a:xfrm>
            <a:off x="384507" y="4843297"/>
            <a:ext cx="1159933" cy="479229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Krishnan, </a:t>
            </a:r>
            <a:r>
              <a:rPr lang="en-US" sz="600" dirty="0" err="1">
                <a:latin typeface="Arial Narrow" pitchFamily="-106" charset="0"/>
              </a:rPr>
              <a:t>Srinivasarengan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Maddali</a:t>
            </a:r>
            <a:r>
              <a:rPr lang="en-US" sz="600" dirty="0">
                <a:latin typeface="Arial Narrow" pitchFamily="-106" charset="0"/>
              </a:rPr>
              <a:t>, Karthikeya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Siddaganganna</a:t>
            </a:r>
            <a:r>
              <a:rPr lang="en-US" sz="600" dirty="0">
                <a:latin typeface="Arial Narrow" pitchFamily="-106" charset="0"/>
              </a:rPr>
              <a:t>, Girish </a:t>
            </a:r>
          </a:p>
          <a:p>
            <a:pPr>
              <a:lnSpc>
                <a:spcPts val="712"/>
              </a:lnSpc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Zaheer, Mohammed</a:t>
            </a:r>
          </a:p>
        </p:txBody>
      </p:sp>
      <p:sp>
        <p:nvSpPr>
          <p:cNvPr id="15409" name="Text Box 46"/>
          <p:cNvSpPr txBox="1">
            <a:spLocks noChangeArrowheads="1"/>
          </p:cNvSpPr>
          <p:nvPr/>
        </p:nvSpPr>
        <p:spPr bwMode="auto">
          <a:xfrm>
            <a:off x="358745" y="6276946"/>
            <a:ext cx="1219200" cy="1030662"/>
          </a:xfrm>
          <a:prstGeom prst="rect">
            <a:avLst/>
          </a:prstGeom>
          <a:noFill/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EHS/BTS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Abell</a:t>
            </a:r>
            <a:r>
              <a:rPr lang="en-US" sz="600" dirty="0">
                <a:latin typeface="Arial Narrow" pitchFamily="-106" charset="0"/>
              </a:rPr>
              <a:t>, Dan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Canseco, Juan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Custodio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Karla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Garcia, Victor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Newman, Lana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White, Irina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Donald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(matrixed)</a:t>
            </a:r>
          </a:p>
        </p:txBody>
      </p:sp>
      <p:sp>
        <p:nvSpPr>
          <p:cNvPr id="15410" name="Text Box 46"/>
          <p:cNvSpPr txBox="1">
            <a:spLocks noChangeArrowheads="1"/>
          </p:cNvSpPr>
          <p:nvPr/>
        </p:nvSpPr>
        <p:spPr bwMode="auto">
          <a:xfrm>
            <a:off x="1713598" y="4850759"/>
            <a:ext cx="1179567" cy="590456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134"/>
              </a:spcAft>
            </a:pPr>
            <a:r>
              <a:rPr lang="en-US" sz="600" dirty="0">
                <a:latin typeface="Arial Narrow" pitchFamily="-106" charset="0"/>
              </a:rPr>
              <a:t>Chowdhury, Anjan</a:t>
            </a:r>
            <a:b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Fleischauer, Nancy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Lee, Mary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Patil, Jayant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Vella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Soma</a:t>
            </a:r>
          </a:p>
        </p:txBody>
      </p:sp>
      <p:sp>
        <p:nvSpPr>
          <p:cNvPr id="15411" name="Text Box 46"/>
          <p:cNvSpPr txBox="1">
            <a:spLocks noChangeArrowheads="1"/>
          </p:cNvSpPr>
          <p:nvPr/>
        </p:nvSpPr>
        <p:spPr bwMode="auto">
          <a:xfrm>
            <a:off x="3091018" y="4859693"/>
            <a:ext cx="1188630" cy="876773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Challborn</a:t>
            </a:r>
            <a:r>
              <a:rPr lang="en-US" sz="600" dirty="0">
                <a:latin typeface="Arial Narrow" pitchFamily="-106" charset="0"/>
              </a:rPr>
              <a:t>, Craig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Chen, Henry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Galbreath</a:t>
            </a:r>
            <a:r>
              <a:rPr lang="en-US" sz="600" dirty="0">
                <a:latin typeface="Arial Narrow" pitchFamily="-106" charset="0"/>
              </a:rPr>
              <a:t>, David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Gantawar</a:t>
            </a:r>
            <a:r>
              <a:rPr lang="en-US" sz="600" dirty="0">
                <a:latin typeface="Arial Narrow" pitchFamily="-106" charset="0"/>
              </a:rPr>
              <a:t>, Ajay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Pamidipati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Narasimharao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Sadagopan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Rajan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Shaikh</a:t>
            </a:r>
            <a:r>
              <a:rPr lang="en-US" sz="600" dirty="0">
                <a:latin typeface="Arial Narrow" pitchFamily="-106" charset="0"/>
              </a:rPr>
              <a:t> Mohammed, Abu </a:t>
            </a:r>
            <a:r>
              <a:rPr lang="en-US" sz="600" dirty="0" err="1">
                <a:latin typeface="Arial Narrow" pitchFamily="-106" charset="0"/>
              </a:rPr>
              <a:t>Sufian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Tunuguntla</a:t>
            </a:r>
            <a:r>
              <a:rPr lang="en-US" sz="600" dirty="0">
                <a:latin typeface="Arial Narrow" pitchFamily="-106" charset="0"/>
              </a:rPr>
              <a:t>, Suresh</a:t>
            </a:r>
          </a:p>
        </p:txBody>
      </p:sp>
      <p:sp>
        <p:nvSpPr>
          <p:cNvPr id="15412" name="Text Box 46"/>
          <p:cNvSpPr txBox="1">
            <a:spLocks noChangeArrowheads="1"/>
          </p:cNvSpPr>
          <p:nvPr/>
        </p:nvSpPr>
        <p:spPr bwMode="auto">
          <a:xfrm>
            <a:off x="3090566" y="6295875"/>
            <a:ext cx="1232498" cy="78700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Dy, Jonathan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Eichman, Laura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Huynh, Chinh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Khan, Majid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solidFill>
                  <a:schemeClr val="tx2"/>
                </a:solidFill>
                <a:latin typeface="Arial Narrow" pitchFamily="-106" charset="0"/>
              </a:rPr>
              <a:t>Lanka, Ravi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Moll, Christopher</a:t>
            </a:r>
          </a:p>
          <a:p>
            <a:pPr>
              <a:lnSpc>
                <a:spcPts val="663"/>
              </a:lnSpc>
              <a:spcBef>
                <a:spcPts val="85"/>
              </a:spcBef>
            </a:pPr>
            <a:r>
              <a:rPr lang="en-US" sz="600" dirty="0">
                <a:latin typeface="Arial Narrow" pitchFamily="-106" charset="0"/>
              </a:rPr>
              <a:t>Phelan, John</a:t>
            </a:r>
          </a:p>
        </p:txBody>
      </p:sp>
      <p:sp>
        <p:nvSpPr>
          <p:cNvPr id="15413" name="Rectangle 149"/>
          <p:cNvSpPr>
            <a:spLocks noChangeArrowheads="1"/>
          </p:cNvSpPr>
          <p:nvPr/>
        </p:nvSpPr>
        <p:spPr bwMode="auto">
          <a:xfrm>
            <a:off x="396591" y="425187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4" name="Text Box 24"/>
          <p:cNvSpPr txBox="1">
            <a:spLocks noChangeArrowheads="1"/>
          </p:cNvSpPr>
          <p:nvPr/>
        </p:nvSpPr>
        <p:spPr bwMode="auto">
          <a:xfrm>
            <a:off x="4127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Decision Support/DW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15" name="Text Box 24"/>
          <p:cNvSpPr txBox="1">
            <a:spLocks noChangeArrowheads="1"/>
          </p:cNvSpPr>
          <p:nvPr/>
        </p:nvSpPr>
        <p:spPr bwMode="auto">
          <a:xfrm>
            <a:off x="384507" y="450488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Vik Bhatia</a:t>
            </a:r>
            <a:endParaRPr lang="en-US" sz="900" dirty="0"/>
          </a:p>
        </p:txBody>
      </p:sp>
      <p:sp>
        <p:nvSpPr>
          <p:cNvPr id="15416" name="Rectangle 6"/>
          <p:cNvSpPr>
            <a:spLocks noChangeArrowheads="1"/>
          </p:cNvSpPr>
          <p:nvPr/>
        </p:nvSpPr>
        <p:spPr bwMode="auto">
          <a:xfrm>
            <a:off x="1725681" y="4253734"/>
            <a:ext cx="1159933" cy="47762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7" name="Rectangle 157"/>
          <p:cNvSpPr>
            <a:spLocks noChangeArrowheads="1"/>
          </p:cNvSpPr>
          <p:nvPr/>
        </p:nvSpPr>
        <p:spPr bwMode="auto">
          <a:xfrm>
            <a:off x="1737764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8" name="Text Box 24"/>
          <p:cNvSpPr txBox="1">
            <a:spLocks noChangeArrowheads="1"/>
          </p:cNvSpPr>
          <p:nvPr/>
        </p:nvSpPr>
        <p:spPr bwMode="auto">
          <a:xfrm>
            <a:off x="1758950" y="4262437"/>
            <a:ext cx="1087438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HR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0" name="Rectangle 161"/>
          <p:cNvSpPr>
            <a:spLocks noChangeArrowheads="1"/>
          </p:cNvSpPr>
          <p:nvPr/>
        </p:nvSpPr>
        <p:spPr bwMode="auto">
          <a:xfrm>
            <a:off x="3109142" y="4255600"/>
            <a:ext cx="1138789" cy="236945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1" name="Text Box 24"/>
          <p:cNvSpPr txBox="1">
            <a:spLocks noChangeArrowheads="1"/>
          </p:cNvSpPr>
          <p:nvPr/>
        </p:nvSpPr>
        <p:spPr bwMode="auto">
          <a:xfrm>
            <a:off x="3098800" y="426878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Financial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2" name="Text Box 24"/>
          <p:cNvSpPr txBox="1">
            <a:spLocks noChangeArrowheads="1"/>
          </p:cNvSpPr>
          <p:nvPr/>
        </p:nvSpPr>
        <p:spPr bwMode="auto">
          <a:xfrm>
            <a:off x="3097058" y="4510338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Harish Mohan</a:t>
            </a:r>
            <a:endParaRPr lang="en-US" sz="900" dirty="0"/>
          </a:p>
        </p:txBody>
      </p:sp>
      <p:sp>
        <p:nvSpPr>
          <p:cNvPr id="15423" name="Rectangle 6"/>
          <p:cNvSpPr>
            <a:spLocks noChangeArrowheads="1"/>
          </p:cNvSpPr>
          <p:nvPr/>
        </p:nvSpPr>
        <p:spPr bwMode="auto">
          <a:xfrm>
            <a:off x="366384" y="5690324"/>
            <a:ext cx="1176667" cy="47948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4" name="Rectangle 165"/>
          <p:cNvSpPr>
            <a:spLocks noChangeArrowheads="1"/>
          </p:cNvSpPr>
          <p:nvPr/>
        </p:nvSpPr>
        <p:spPr bwMode="auto">
          <a:xfrm>
            <a:off x="378467" y="5688457"/>
            <a:ext cx="1153889" cy="238810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25" name="Text Box 24"/>
          <p:cNvSpPr txBox="1">
            <a:spLocks noChangeArrowheads="1"/>
          </p:cNvSpPr>
          <p:nvPr/>
        </p:nvSpPr>
        <p:spPr bwMode="auto">
          <a:xfrm>
            <a:off x="387350" y="5710237"/>
            <a:ext cx="1111604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EH&amp;S/FAC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26" name="Text Box 24"/>
          <p:cNvSpPr txBox="1">
            <a:spLocks noChangeArrowheads="1"/>
          </p:cNvSpPr>
          <p:nvPr/>
        </p:nvSpPr>
        <p:spPr bwMode="auto">
          <a:xfrm>
            <a:off x="366384" y="5938104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Chris Peach </a:t>
            </a:r>
            <a:endParaRPr lang="en-US" sz="800" dirty="0"/>
          </a:p>
        </p:txBody>
      </p:sp>
      <p:sp>
        <p:nvSpPr>
          <p:cNvPr id="15435" name="Text Box 46"/>
          <p:cNvSpPr txBox="1">
            <a:spLocks noChangeArrowheads="1"/>
          </p:cNvSpPr>
          <p:nvPr/>
        </p:nvSpPr>
        <p:spPr bwMode="auto">
          <a:xfrm>
            <a:off x="4389360" y="4859607"/>
            <a:ext cx="1159933" cy="791365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9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Coleman, Ben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Harwood, Chris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Hertenstein</a:t>
            </a:r>
            <a:r>
              <a:rPr lang="en-US" sz="600" dirty="0">
                <a:latin typeface="Arial Narrow" pitchFamily="-106" charset="0"/>
              </a:rPr>
              <a:t>, Amy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Kelly, Brendan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Rickenbach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Siegrid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Stoddard, Nat</a:t>
            </a:r>
          </a:p>
        </p:txBody>
      </p:sp>
      <p:sp>
        <p:nvSpPr>
          <p:cNvPr id="15499" name="Rectangle 21"/>
          <p:cNvSpPr>
            <a:spLocks noChangeArrowheads="1"/>
          </p:cNvSpPr>
          <p:nvPr/>
        </p:nvSpPr>
        <p:spPr bwMode="auto">
          <a:xfrm>
            <a:off x="8242301" y="3500436"/>
            <a:ext cx="1225550" cy="5186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45" name="Rectangle 6"/>
          <p:cNvSpPr>
            <a:spLocks noChangeArrowheads="1"/>
          </p:cNvSpPr>
          <p:nvPr/>
        </p:nvSpPr>
        <p:spPr bwMode="auto">
          <a:xfrm>
            <a:off x="4387850" y="4246577"/>
            <a:ext cx="1159933" cy="47306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Rectangle 201"/>
          <p:cNvSpPr>
            <a:spLocks noChangeArrowheads="1"/>
          </p:cNvSpPr>
          <p:nvPr/>
        </p:nvSpPr>
        <p:spPr bwMode="auto">
          <a:xfrm>
            <a:off x="4399933" y="4250307"/>
            <a:ext cx="1138789" cy="236944"/>
          </a:xfrm>
          <a:prstGeom prst="rect">
            <a:avLst/>
          </a:prstGeom>
          <a:solidFill>
            <a:srgbClr val="237E44"/>
          </a:solidFill>
          <a:ln w="19050" cmpd="sng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47" name="Text Box 24"/>
          <p:cNvSpPr txBox="1">
            <a:spLocks noChangeArrowheads="1"/>
          </p:cNvSpPr>
          <p:nvPr/>
        </p:nvSpPr>
        <p:spPr bwMode="auto">
          <a:xfrm>
            <a:off x="4406900" y="4262437"/>
            <a:ext cx="112077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LBLnet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10407333" y="3958823"/>
            <a:ext cx="1178454" cy="1338438"/>
          </a:xfrm>
          <a:prstGeom prst="rect">
            <a:avLst/>
          </a:prstGeom>
          <a:solidFill>
            <a:schemeClr val="bg1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96"/>
              </a:spcAft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Chan, Nicholas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Chi, Chris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Feinstein, Wei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Fernsler</a:t>
            </a:r>
            <a:r>
              <a:rPr lang="en-US" sz="600" dirty="0">
                <a:latin typeface="Arial Narrow" pitchFamily="-106" charset="0"/>
              </a:rPr>
              <a:t>, Karen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Garia</a:t>
            </a:r>
            <a:r>
              <a:rPr lang="en-US" sz="600" b="1" dirty="0">
                <a:solidFill>
                  <a:srgbClr val="171AC0"/>
                </a:solidFill>
                <a:latin typeface="Arial Narrow" pitchFamily="-106" charset="0"/>
              </a:rPr>
              <a:t>, </a:t>
            </a:r>
            <a:r>
              <a:rPr lang="en-US" sz="600" b="1" dirty="0" err="1">
                <a:solidFill>
                  <a:srgbClr val="171AC0"/>
                </a:solidFill>
                <a:latin typeface="Arial Narrow" pitchFamily="-106" charset="0"/>
              </a:rPr>
              <a:t>Jenica</a:t>
            </a:r>
            <a:r>
              <a:rPr lang="en-US" sz="600" b="1" dirty="0">
                <a:latin typeface="Arial Narrow" pitchFamily="-106" charset="0"/>
              </a:rPr>
              <a:t>*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Ho, Tin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James,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Lam, Edison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Liang, </a:t>
            </a:r>
            <a:r>
              <a:rPr lang="en-US" sz="600" b="1" dirty="0" err="1">
                <a:solidFill>
                  <a:srgbClr val="008000"/>
                </a:solidFill>
                <a:latin typeface="Arial Narrow" pitchFamily="-106" charset="0"/>
              </a:rPr>
              <a:t>Dongyao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Maskus</a:t>
            </a:r>
            <a:r>
              <a:rPr lang="en-US" sz="600" dirty="0">
                <a:latin typeface="Arial Narrow" pitchFamily="-106" charset="0"/>
              </a:rPr>
              <a:t>-Lavin, Zashary</a:t>
            </a:r>
            <a:b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Muriki, Krishna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Scoggins, Jackie</a:t>
            </a: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 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White, John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Wong, Steven</a:t>
            </a:r>
          </a:p>
        </p:txBody>
      </p:sp>
      <p:sp>
        <p:nvSpPr>
          <p:cNvPr id="15452" name="Rectangle 16"/>
          <p:cNvSpPr>
            <a:spLocks noChangeArrowheads="1"/>
          </p:cNvSpPr>
          <p:nvPr/>
        </p:nvSpPr>
        <p:spPr bwMode="auto">
          <a:xfrm>
            <a:off x="10413727" y="3384353"/>
            <a:ext cx="1159933" cy="48260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3" name="Rectangle 176"/>
          <p:cNvSpPr>
            <a:spLocks noChangeArrowheads="1"/>
          </p:cNvSpPr>
          <p:nvPr/>
        </p:nvSpPr>
        <p:spPr bwMode="auto">
          <a:xfrm>
            <a:off x="10417250" y="3366105"/>
            <a:ext cx="1144830" cy="268661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54" name="Text Box 24"/>
          <p:cNvSpPr txBox="1">
            <a:spLocks noChangeArrowheads="1"/>
          </p:cNvSpPr>
          <p:nvPr/>
        </p:nvSpPr>
        <p:spPr bwMode="auto">
          <a:xfrm>
            <a:off x="10402147" y="363139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latin typeface="Arial Narrow" pitchFamily="-106" charset="0"/>
              </a:rPr>
              <a:t>Gary Jung</a:t>
            </a:r>
          </a:p>
        </p:txBody>
      </p:sp>
      <p:sp>
        <p:nvSpPr>
          <p:cNvPr id="15455" name="Text Box 24"/>
          <p:cNvSpPr txBox="1">
            <a:spLocks noChangeArrowheads="1"/>
          </p:cNvSpPr>
          <p:nvPr/>
        </p:nvSpPr>
        <p:spPr bwMode="auto">
          <a:xfrm>
            <a:off x="10410204" y="3405371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Computing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60" name="Rectangle 35"/>
          <p:cNvSpPr>
            <a:spLocks noChangeArrowheads="1"/>
          </p:cNvSpPr>
          <p:nvPr/>
        </p:nvSpPr>
        <p:spPr bwMode="auto">
          <a:xfrm>
            <a:off x="5187023" y="17800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61" name="Text Box 36"/>
          <p:cNvSpPr txBox="1">
            <a:spLocks noChangeArrowheads="1"/>
          </p:cNvSpPr>
          <p:nvPr/>
        </p:nvSpPr>
        <p:spPr bwMode="auto">
          <a:xfrm>
            <a:off x="5168900" y="1824037"/>
            <a:ext cx="1304925" cy="46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Division Deputy</a:t>
            </a:r>
            <a:br>
              <a:rPr lang="en-US" sz="8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Technology &amp; Policy</a:t>
            </a:r>
            <a:endParaRPr lang="en-US" sz="9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1200343" y="8082646"/>
            <a:ext cx="724957" cy="4584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008000"/>
                </a:solidFill>
                <a:latin typeface="Arial" pitchFamily="-110" charset="0"/>
              </a:rPr>
              <a:t>Students</a:t>
            </a:r>
          </a:p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  <a:latin typeface="Arial" pitchFamily="-110" charset="0"/>
              </a:rPr>
              <a:t>Contractors</a:t>
            </a:r>
          </a:p>
          <a:p>
            <a:pPr>
              <a:defRPr/>
            </a:pPr>
            <a:r>
              <a:rPr lang="en-US" sz="600" b="1" dirty="0">
                <a:solidFill>
                  <a:srgbClr val="0000FF"/>
                </a:solidFill>
                <a:latin typeface="Arial" pitchFamily="-110" charset="0"/>
              </a:rPr>
              <a:t>Part-Time</a:t>
            </a:r>
            <a:br>
              <a:rPr lang="en-US" sz="600" b="1" dirty="0">
                <a:solidFill>
                  <a:srgbClr val="0000FF"/>
                </a:solidFill>
                <a:latin typeface="Arial" pitchFamily="-110" charset="0"/>
              </a:rPr>
            </a:br>
            <a:r>
              <a:rPr lang="en-US" sz="600" b="1" dirty="0">
                <a:latin typeface="Arial" pitchFamily="-110" charset="0"/>
              </a:rPr>
              <a:t>*through UCB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1200343" y="7900987"/>
            <a:ext cx="724957" cy="181451"/>
          </a:xfrm>
          <a:prstGeom prst="rect">
            <a:avLst/>
          </a:prstGeom>
          <a:solidFill>
            <a:srgbClr val="CC00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88256" tIns="44128" rIns="88256" bIns="4412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LEGEND</a:t>
            </a:r>
            <a:endParaRPr lang="en-US" sz="600" dirty="0">
              <a:solidFill>
                <a:srgbClr val="FFFFFF"/>
              </a:solidFill>
              <a:latin typeface="Arial" pitchFamily="-110" charset="0"/>
            </a:endParaRPr>
          </a:p>
        </p:txBody>
      </p:sp>
      <p:sp>
        <p:nvSpPr>
          <p:cNvPr id="15469" name="Line 115"/>
          <p:cNvSpPr>
            <a:spLocks noChangeShapeType="1"/>
          </p:cNvSpPr>
          <p:nvPr/>
        </p:nvSpPr>
        <p:spPr bwMode="auto">
          <a:xfrm rot="5400000">
            <a:off x="5579110" y="3421697"/>
            <a:ext cx="0" cy="127508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1" name="Text Box 46"/>
          <p:cNvSpPr txBox="1">
            <a:spLocks noChangeArrowheads="1"/>
          </p:cNvSpPr>
          <p:nvPr/>
        </p:nvSpPr>
        <p:spPr bwMode="auto">
          <a:xfrm>
            <a:off x="4947157" y="6679258"/>
            <a:ext cx="1307592" cy="1299966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Wiring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600" b="1" dirty="0">
                <a:latin typeface="Arial Narrow" pitchFamily="-106" charset="0"/>
              </a:rPr>
              <a:t>Infrastructure</a:t>
            </a: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Steve Nobles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b="1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Bataclan, Ramon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Dutra, Eric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Gauthier, Jimmy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Liberal, Allan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Lombardo, Robert</a:t>
            </a: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Sairs</a:t>
            </a:r>
            <a:r>
              <a:rPr lang="en-US" sz="600" dirty="0">
                <a:latin typeface="Arial Narrow" pitchFamily="-106" charset="0"/>
              </a:rPr>
              <a:t>, Todd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Seui</a:t>
            </a:r>
            <a:r>
              <a:rPr lang="en-US" sz="600" dirty="0">
                <a:latin typeface="Arial Narrow" pitchFamily="-106" charset="0"/>
              </a:rPr>
              <a:t>-Purdy, </a:t>
            </a:r>
            <a:r>
              <a:rPr lang="en-US" sz="600" dirty="0" err="1">
                <a:latin typeface="Arial Narrow" pitchFamily="-106" charset="0"/>
              </a:rPr>
              <a:t>Stranten</a:t>
            </a:r>
            <a:endParaRPr lang="en-US" sz="600" dirty="0">
              <a:latin typeface="Arial Narrow" pitchFamily="-106" charset="0"/>
            </a:endParaRPr>
          </a:p>
        </p:txBody>
      </p:sp>
      <p:sp>
        <p:nvSpPr>
          <p:cNvPr id="15472" name="Rectangle 66"/>
          <p:cNvSpPr>
            <a:spLocks noChangeArrowheads="1"/>
          </p:cNvSpPr>
          <p:nvPr/>
        </p:nvSpPr>
        <p:spPr bwMode="auto">
          <a:xfrm>
            <a:off x="4959984" y="6080041"/>
            <a:ext cx="1287784" cy="493776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3" name="Rectangle 180"/>
          <p:cNvSpPr>
            <a:spLocks noChangeArrowheads="1"/>
          </p:cNvSpPr>
          <p:nvPr/>
        </p:nvSpPr>
        <p:spPr bwMode="auto">
          <a:xfrm>
            <a:off x="4961496" y="6065278"/>
            <a:ext cx="1277130" cy="274320"/>
          </a:xfrm>
          <a:prstGeom prst="rect">
            <a:avLst/>
          </a:prstGeom>
          <a:solidFill>
            <a:srgbClr val="237E44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74" name="Text Box 24"/>
          <p:cNvSpPr txBox="1">
            <a:spLocks noChangeArrowheads="1"/>
          </p:cNvSpPr>
          <p:nvPr/>
        </p:nvSpPr>
        <p:spPr bwMode="auto">
          <a:xfrm>
            <a:off x="4953000" y="6091237"/>
            <a:ext cx="1178057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Computing Facilities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5475" name="Text Box 24"/>
          <p:cNvSpPr txBox="1">
            <a:spLocks noChangeArrowheads="1"/>
          </p:cNvSpPr>
          <p:nvPr/>
        </p:nvSpPr>
        <p:spPr bwMode="auto">
          <a:xfrm>
            <a:off x="4946650" y="6343642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Douglas Miller</a:t>
            </a:r>
            <a:endParaRPr lang="en-US" sz="600" i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76" name="Text Box 46"/>
          <p:cNvSpPr txBox="1">
            <a:spLocks noChangeArrowheads="1"/>
          </p:cNvSpPr>
          <p:nvPr/>
        </p:nvSpPr>
        <p:spPr bwMode="auto">
          <a:xfrm>
            <a:off x="8832850" y="6700837"/>
            <a:ext cx="795162" cy="14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Mai, Jimmy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March, Shawn</a:t>
            </a:r>
            <a:endParaRPr lang="en-US" sz="600" b="1" dirty="0">
              <a:solidFill>
                <a:srgbClr val="237E44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Montville, Chad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Nagaraj, </a:t>
            </a:r>
            <a:r>
              <a:rPr lang="en-US" sz="600" dirty="0" err="1">
                <a:latin typeface="Arial Narrow" pitchFamily="-106" charset="0"/>
              </a:rPr>
              <a:t>Manasa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Ou</a:t>
            </a:r>
            <a:r>
              <a:rPr lang="en-US" sz="600" dirty="0">
                <a:latin typeface="Arial Narrow" pitchFamily="-106" charset="0"/>
              </a:rPr>
              <a:t>, Bill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Panganiban, Arthur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Saif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Tareq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Salazar, Fabian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Sanders, Benjamin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Sierra, Jose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Souza, Ben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Taylor, Bryan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Toledano</a:t>
            </a:r>
            <a:r>
              <a:rPr lang="en-US" sz="600" dirty="0">
                <a:latin typeface="Arial Narrow" pitchFamily="-106" charset="0"/>
              </a:rPr>
              <a:t>, Soledad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Wakamiya</a:t>
            </a:r>
            <a:r>
              <a:rPr lang="en-US" sz="600" dirty="0">
                <a:latin typeface="Arial Narrow" pitchFamily="-106" charset="0"/>
              </a:rPr>
              <a:t>, Ted</a:t>
            </a:r>
            <a:endParaRPr lang="en-US" sz="600" b="1" dirty="0">
              <a:solidFill>
                <a:srgbClr val="0F8B0B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Zavieh, Bobby</a:t>
            </a:r>
          </a:p>
        </p:txBody>
      </p:sp>
      <p:sp>
        <p:nvSpPr>
          <p:cNvPr id="15477" name="Text Box 46"/>
          <p:cNvSpPr txBox="1">
            <a:spLocks noChangeArrowheads="1"/>
          </p:cNvSpPr>
          <p:nvPr/>
        </p:nvSpPr>
        <p:spPr bwMode="auto">
          <a:xfrm>
            <a:off x="8203498" y="6701756"/>
            <a:ext cx="765737" cy="14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Bush,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Brumley, M. Rick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Campbell, Tammy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Chavarria, Darrin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Chawla, Kuldeep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F8B0B"/>
                </a:solidFill>
                <a:latin typeface="Arial Narrow" pitchFamily="-106" charset="0"/>
              </a:rPr>
              <a:t>Dao, Raymond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Dullabh</a:t>
            </a:r>
            <a:r>
              <a:rPr lang="en-US" sz="600" dirty="0">
                <a:latin typeface="Arial Narrow" pitchFamily="-106" charset="0"/>
              </a:rPr>
              <a:t>, Deepak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Gardner, Jeffrey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Hereford, Jason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237E44"/>
                </a:solidFill>
                <a:latin typeface="Arial Narrow" pitchFamily="-106" charset="0"/>
              </a:rPr>
              <a:t>Hinton, Kyle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Huynh, David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Khan, Noor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Lagestee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Travis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Lao, Perry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Lounds</a:t>
            </a: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, Odette</a:t>
            </a:r>
          </a:p>
        </p:txBody>
      </p:sp>
      <p:sp>
        <p:nvSpPr>
          <p:cNvPr id="15484" name="Rectangle 91"/>
          <p:cNvSpPr>
            <a:spLocks noChangeArrowheads="1"/>
          </p:cNvSpPr>
          <p:nvPr/>
        </p:nvSpPr>
        <p:spPr bwMode="auto">
          <a:xfrm>
            <a:off x="8210291" y="4104467"/>
            <a:ext cx="1253049" cy="810631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85" name="Text Box 46"/>
          <p:cNvSpPr txBox="1">
            <a:spLocks noChangeArrowheads="1"/>
          </p:cNvSpPr>
          <p:nvPr/>
        </p:nvSpPr>
        <p:spPr bwMode="auto">
          <a:xfrm>
            <a:off x="8172179" y="4106740"/>
            <a:ext cx="704861" cy="57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0000"/>
                </a:solidFill>
                <a:latin typeface="Arial Narrow" pitchFamily="-106" charset="0"/>
              </a:rPr>
              <a:t>Collaboration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Baldridge, Jared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Balogh, Daniel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Haverkamp</a:t>
            </a:r>
            <a:r>
              <a:rPr lang="en-US" sz="600" dirty="0">
                <a:latin typeface="Arial Narrow" pitchFamily="-106" charset="0"/>
              </a:rPr>
              <a:t>, Greg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Johnson, Derrick</a:t>
            </a:r>
          </a:p>
        </p:txBody>
      </p:sp>
      <p:sp>
        <p:nvSpPr>
          <p:cNvPr id="15486" name="Text Box 46"/>
          <p:cNvSpPr txBox="1">
            <a:spLocks noChangeArrowheads="1"/>
          </p:cNvSpPr>
          <p:nvPr/>
        </p:nvSpPr>
        <p:spPr bwMode="auto">
          <a:xfrm>
            <a:off x="8819876" y="4103036"/>
            <a:ext cx="669076" cy="7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Help Desk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Broussard, Kevin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Brown, Jennifer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Miles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Johnston, Neil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Lopez, Carlos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15498" name="Line 120"/>
          <p:cNvSpPr>
            <a:spLocks noChangeShapeType="1"/>
          </p:cNvSpPr>
          <p:nvPr/>
        </p:nvSpPr>
        <p:spPr bwMode="auto">
          <a:xfrm rot="5400000">
            <a:off x="3053651" y="6225152"/>
            <a:ext cx="0" cy="14630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Line 115"/>
          <p:cNvSpPr>
            <a:spLocks noChangeShapeType="1"/>
          </p:cNvSpPr>
          <p:nvPr/>
        </p:nvSpPr>
        <p:spPr bwMode="auto">
          <a:xfrm rot="5400000">
            <a:off x="2309283" y="3392494"/>
            <a:ext cx="0" cy="13716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Text Box 36"/>
          <p:cNvSpPr txBox="1">
            <a:spLocks noChangeArrowheads="1"/>
          </p:cNvSpPr>
          <p:nvPr/>
        </p:nvSpPr>
        <p:spPr bwMode="auto">
          <a:xfrm>
            <a:off x="784225" y="3592358"/>
            <a:ext cx="713846" cy="1740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dirty="0">
                <a:latin typeface="Arial Narrow" pitchFamily="-106" charset="0"/>
              </a:rPr>
              <a:t>Karen Yamamoto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77" name="Line 120"/>
          <p:cNvSpPr>
            <a:spLocks noChangeShapeType="1"/>
          </p:cNvSpPr>
          <p:nvPr/>
        </p:nvSpPr>
        <p:spPr bwMode="auto">
          <a:xfrm rot="5400000">
            <a:off x="1568141" y="3611085"/>
            <a:ext cx="0" cy="144992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Text Box 36"/>
          <p:cNvSpPr txBox="1">
            <a:spLocks noChangeArrowheads="1"/>
          </p:cNvSpPr>
          <p:nvPr/>
        </p:nvSpPr>
        <p:spPr bwMode="auto">
          <a:xfrm>
            <a:off x="6769100" y="3957637"/>
            <a:ext cx="638127" cy="15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1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  <a:endParaRPr lang="en-US" sz="500" dirty="0">
              <a:latin typeface="Arial Narrow" pitchFamily="-106" charset="0"/>
            </a:endParaRPr>
          </a:p>
        </p:txBody>
      </p:sp>
      <p:sp>
        <p:nvSpPr>
          <p:cNvPr id="187" name="Text Box 36"/>
          <p:cNvSpPr txBox="1">
            <a:spLocks noChangeArrowheads="1"/>
          </p:cNvSpPr>
          <p:nvPr/>
        </p:nvSpPr>
        <p:spPr bwMode="auto">
          <a:xfrm>
            <a:off x="4210049" y="2643373"/>
            <a:ext cx="685801" cy="23557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600" dirty="0">
                <a:latin typeface="Arial Narrow" pitchFamily="-106" charset="0"/>
              </a:rPr>
              <a:t>Valarie Espinoza-Ross</a:t>
            </a:r>
            <a:endParaRPr lang="en-US" sz="500" i="1" dirty="0">
              <a:solidFill>
                <a:schemeClr val="tx2">
                  <a:lumMod val="50000"/>
                  <a:lumOff val="50000"/>
                </a:schemeClr>
              </a:solidFill>
              <a:latin typeface="Arial Narrow" pitchFamily="-106" charset="0"/>
            </a:endParaRPr>
          </a:p>
        </p:txBody>
      </p:sp>
      <p:sp>
        <p:nvSpPr>
          <p:cNvPr id="165" name="Text Box 24"/>
          <p:cNvSpPr txBox="1">
            <a:spLocks noChangeArrowheads="1"/>
          </p:cNvSpPr>
          <p:nvPr/>
        </p:nvSpPr>
        <p:spPr bwMode="auto">
          <a:xfrm>
            <a:off x="1716617" y="4491006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Karthik Jayabalan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4" y="8377952"/>
            <a:ext cx="593172" cy="456485"/>
          </a:xfrm>
          <a:prstGeom prst="rect">
            <a:avLst/>
          </a:prstGeom>
        </p:spPr>
      </p:pic>
      <p:sp>
        <p:nvSpPr>
          <p:cNvPr id="171" name="Rectangle 161"/>
          <p:cNvSpPr>
            <a:spLocks noChangeArrowheads="1"/>
          </p:cNvSpPr>
          <p:nvPr/>
        </p:nvSpPr>
        <p:spPr bwMode="auto">
          <a:xfrm>
            <a:off x="3086755" y="6028993"/>
            <a:ext cx="1236138" cy="266882"/>
          </a:xfrm>
          <a:prstGeom prst="rect">
            <a:avLst/>
          </a:prstGeom>
          <a:solidFill>
            <a:srgbClr val="12257E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147" name="Text Box 24"/>
          <p:cNvSpPr txBox="1">
            <a:spLocks noChangeArrowheads="1"/>
          </p:cNvSpPr>
          <p:nvPr/>
        </p:nvSpPr>
        <p:spPr bwMode="auto">
          <a:xfrm>
            <a:off x="3086755" y="6025113"/>
            <a:ext cx="1219200" cy="2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 anchor="ctr">
            <a:prstTxWarp prst="textNoShape">
              <a:avLst/>
            </a:prstTxWarp>
            <a:spAutoFit/>
          </a:bodyPr>
          <a:lstStyle/>
          <a:p>
            <a:pPr algn="ctr">
              <a:lnSpc>
                <a:spcPts val="640"/>
              </a:lnSpc>
            </a:pPr>
            <a:r>
              <a:rPr lang="en-US" sz="600" b="1" dirty="0">
                <a:solidFill>
                  <a:srgbClr val="FFFFFF"/>
                </a:solidFill>
                <a:latin typeface="Arial Narrow Bold" pitchFamily="-110" charset="0"/>
              </a:rPr>
              <a:t>Systems, Applications, and Middleware Support Group (SAMS)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189" name="Rectangle 16"/>
          <p:cNvSpPr>
            <a:spLocks noChangeArrowheads="1"/>
          </p:cNvSpPr>
          <p:nvPr/>
        </p:nvSpPr>
        <p:spPr bwMode="auto">
          <a:xfrm>
            <a:off x="8184573" y="3476685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0" name="Rectangle 213"/>
          <p:cNvSpPr>
            <a:spLocks noChangeArrowheads="1"/>
          </p:cNvSpPr>
          <p:nvPr/>
        </p:nvSpPr>
        <p:spPr bwMode="auto">
          <a:xfrm>
            <a:off x="8190219" y="3441174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7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1" name="Text Box 24"/>
          <p:cNvSpPr txBox="1">
            <a:spLocks noChangeArrowheads="1"/>
          </p:cNvSpPr>
          <p:nvPr/>
        </p:nvSpPr>
        <p:spPr bwMode="auto">
          <a:xfrm>
            <a:off x="8168860" y="3725580"/>
            <a:ext cx="1320092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Luis Corrales</a:t>
            </a:r>
            <a:endParaRPr lang="en-US" sz="900" dirty="0"/>
          </a:p>
        </p:txBody>
      </p:sp>
      <p:sp>
        <p:nvSpPr>
          <p:cNvPr id="192" name="Text Box 24"/>
          <p:cNvSpPr txBox="1">
            <a:spLocks noChangeArrowheads="1"/>
          </p:cNvSpPr>
          <p:nvPr/>
        </p:nvSpPr>
        <p:spPr bwMode="auto">
          <a:xfrm>
            <a:off x="8186724" y="3468880"/>
            <a:ext cx="1278469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Collaboration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64" name="Rectangle 16"/>
          <p:cNvSpPr>
            <a:spLocks noChangeArrowheads="1"/>
          </p:cNvSpPr>
          <p:nvPr/>
        </p:nvSpPr>
        <p:spPr bwMode="auto">
          <a:xfrm>
            <a:off x="8221291" y="6058410"/>
            <a:ext cx="1286801" cy="48918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Rectangle 213"/>
          <p:cNvSpPr>
            <a:spLocks noChangeArrowheads="1"/>
          </p:cNvSpPr>
          <p:nvPr/>
        </p:nvSpPr>
        <p:spPr bwMode="auto">
          <a:xfrm>
            <a:off x="8232775" y="6070607"/>
            <a:ext cx="1277740" cy="266796"/>
          </a:xfrm>
          <a:prstGeom prst="rect">
            <a:avLst/>
          </a:prstGeom>
          <a:solidFill>
            <a:srgbClr val="771A9B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465" name="Text Box 24"/>
          <p:cNvSpPr txBox="1">
            <a:spLocks noChangeArrowheads="1"/>
          </p:cNvSpPr>
          <p:nvPr/>
        </p:nvSpPr>
        <p:spPr bwMode="auto">
          <a:xfrm>
            <a:off x="8216900" y="60975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Workstation Support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49" name="Text Box 24"/>
          <p:cNvSpPr txBox="1">
            <a:spLocks noChangeArrowheads="1"/>
          </p:cNvSpPr>
          <p:nvPr/>
        </p:nvSpPr>
        <p:spPr bwMode="auto">
          <a:xfrm>
            <a:off x="8223250" y="6351587"/>
            <a:ext cx="1298886" cy="17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660"/>
              </a:lnSpc>
              <a:spcBef>
                <a:spcPts val="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Ian Vaino</a:t>
            </a: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4" name="Rectangle 91"/>
          <p:cNvSpPr>
            <a:spLocks noChangeArrowheads="1"/>
          </p:cNvSpPr>
          <p:nvPr/>
        </p:nvSpPr>
        <p:spPr bwMode="auto">
          <a:xfrm>
            <a:off x="5669433" y="4856765"/>
            <a:ext cx="1161288" cy="108207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Text Box 46"/>
          <p:cNvSpPr txBox="1">
            <a:spLocks noChangeArrowheads="1"/>
          </p:cNvSpPr>
          <p:nvPr/>
        </p:nvSpPr>
        <p:spPr bwMode="auto">
          <a:xfrm>
            <a:off x="5676901" y="4882903"/>
            <a:ext cx="742949" cy="108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Ali, </a:t>
            </a:r>
            <a:r>
              <a:rPr lang="en-US" sz="600" dirty="0" err="1">
                <a:latin typeface="Arial Narrow" pitchFamily="-106" charset="0"/>
              </a:rPr>
              <a:t>Arwa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008000"/>
                </a:solidFill>
                <a:latin typeface="Arial Narrow" pitchFamily="-106" charset="0"/>
              </a:rPr>
              <a:t>Bali, Jai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Elmore, Mike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Ha, Sam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Hobson, David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 err="1">
                <a:solidFill>
                  <a:srgbClr val="FF0000"/>
                </a:solidFill>
                <a:latin typeface="Arial Narrow" pitchFamily="-106" charset="0"/>
              </a:rPr>
              <a:t>Idzkowski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, Francis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Lee, Adams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Norton, Rachel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Taubenfeld</a:t>
            </a:r>
            <a:r>
              <a:rPr lang="en-US" sz="600" dirty="0">
                <a:latin typeface="Arial Narrow" pitchFamily="-106" charset="0"/>
              </a:rPr>
              <a:t>, Cheryl</a:t>
            </a:r>
          </a:p>
          <a:p>
            <a:pPr>
              <a:lnSpc>
                <a:spcPts val="616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Volpe, Laura</a:t>
            </a:r>
          </a:p>
        </p:txBody>
      </p:sp>
      <p:sp>
        <p:nvSpPr>
          <p:cNvPr id="154" name="Rectangle 16"/>
          <p:cNvSpPr>
            <a:spLocks noChangeArrowheads="1"/>
          </p:cNvSpPr>
          <p:nvPr/>
        </p:nvSpPr>
        <p:spPr bwMode="auto">
          <a:xfrm>
            <a:off x="5683250" y="4256139"/>
            <a:ext cx="1143000" cy="475487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Rectangle 213"/>
          <p:cNvSpPr>
            <a:spLocks noChangeArrowheads="1"/>
          </p:cNvSpPr>
          <p:nvPr/>
        </p:nvSpPr>
        <p:spPr bwMode="auto">
          <a:xfrm>
            <a:off x="5689600" y="4252912"/>
            <a:ext cx="1143000" cy="237743"/>
          </a:xfrm>
          <a:prstGeom prst="rect">
            <a:avLst/>
          </a:prstGeom>
          <a:solidFill>
            <a:srgbClr val="237E44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8" name="Text Box 24"/>
          <p:cNvSpPr txBox="1">
            <a:spLocks noChangeArrowheads="1"/>
          </p:cNvSpPr>
          <p:nvPr/>
        </p:nvSpPr>
        <p:spPr bwMode="auto">
          <a:xfrm>
            <a:off x="5702299" y="4503737"/>
            <a:ext cx="114300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Gregory</a:t>
            </a:r>
            <a:endParaRPr lang="en-US" sz="900" dirty="0"/>
          </a:p>
        </p:txBody>
      </p:sp>
      <p:sp>
        <p:nvSpPr>
          <p:cNvPr id="160" name="Text Box 24"/>
          <p:cNvSpPr txBox="1">
            <a:spLocks noChangeArrowheads="1"/>
          </p:cNvSpPr>
          <p:nvPr/>
        </p:nvSpPr>
        <p:spPr bwMode="auto">
          <a:xfrm>
            <a:off x="5702300" y="4262437"/>
            <a:ext cx="11430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Telephony Systems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5" name="Rectangle 21"/>
          <p:cNvSpPr>
            <a:spLocks noChangeArrowheads="1"/>
          </p:cNvSpPr>
          <p:nvPr/>
        </p:nvSpPr>
        <p:spPr bwMode="auto">
          <a:xfrm>
            <a:off x="8184573" y="2699284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3" name="Text Box 24"/>
          <p:cNvSpPr txBox="1">
            <a:spLocks noChangeArrowheads="1"/>
          </p:cNvSpPr>
          <p:nvPr/>
        </p:nvSpPr>
        <p:spPr bwMode="auto">
          <a:xfrm>
            <a:off x="8176836" y="2995480"/>
            <a:ext cx="1298886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000000"/>
                </a:solidFill>
                <a:latin typeface="Arial Narrow" pitchFamily="-106" charset="0"/>
              </a:rPr>
              <a:t>Andrew Wiedlea</a:t>
            </a:r>
            <a:endParaRPr lang="en-US" sz="700" dirty="0">
              <a:solidFill>
                <a:srgbClr val="000000"/>
              </a:solidFill>
            </a:endParaRPr>
          </a:p>
        </p:txBody>
      </p:sp>
      <p:sp>
        <p:nvSpPr>
          <p:cNvPr id="195" name="Line 119"/>
          <p:cNvSpPr>
            <a:spLocks noChangeShapeType="1"/>
          </p:cNvSpPr>
          <p:nvPr/>
        </p:nvSpPr>
        <p:spPr bwMode="auto">
          <a:xfrm rot="5400000" flipH="1">
            <a:off x="7151261" y="867038"/>
            <a:ext cx="22445" cy="3269619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19" name="Rectangle 6"/>
          <p:cNvSpPr>
            <a:spLocks noChangeArrowheads="1"/>
          </p:cNvSpPr>
          <p:nvPr/>
        </p:nvSpPr>
        <p:spPr bwMode="auto">
          <a:xfrm>
            <a:off x="3097058" y="4253734"/>
            <a:ext cx="1159933" cy="465903"/>
          </a:xfrm>
          <a:prstGeom prst="rect">
            <a:avLst/>
          </a:prstGeom>
          <a:noFill/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" name="Line 98"/>
          <p:cNvSpPr>
            <a:spLocks noChangeShapeType="1"/>
          </p:cNvSpPr>
          <p:nvPr/>
        </p:nvSpPr>
        <p:spPr bwMode="auto">
          <a:xfrm flipH="1">
            <a:off x="7470140" y="3270251"/>
            <a:ext cx="10160" cy="16611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" name="Text Box 46"/>
          <p:cNvSpPr txBox="1">
            <a:spLocks noChangeArrowheads="1"/>
          </p:cNvSpPr>
          <p:nvPr/>
        </p:nvSpPr>
        <p:spPr bwMode="auto">
          <a:xfrm>
            <a:off x="6965950" y="4872037"/>
            <a:ext cx="1159933" cy="620293"/>
          </a:xfrm>
          <a:prstGeom prst="rect">
            <a:avLst/>
          </a:prstGeom>
          <a:solidFill>
            <a:srgbClr val="FFFFFF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Banerjee, </a:t>
            </a:r>
            <a:r>
              <a:rPr lang="en-US" sz="600" dirty="0" err="1">
                <a:latin typeface="Arial Narrow" pitchFamily="-106" charset="0"/>
              </a:rPr>
              <a:t>Partha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Leres</a:t>
            </a:r>
            <a:r>
              <a:rPr lang="en-US" sz="600" dirty="0">
                <a:latin typeface="Arial Narrow" pitchFamily="-106" charset="0"/>
              </a:rPr>
              <a:t>, Craig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Salazar, Miguel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Sharma, Aashish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Smitasin</a:t>
            </a:r>
            <a:r>
              <a:rPr lang="en-US" sz="60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Welcher, James</a:t>
            </a:r>
            <a:endParaRPr lang="en-US" sz="600" b="1" dirty="0">
              <a:solidFill>
                <a:srgbClr val="008000"/>
              </a:solidFill>
              <a:latin typeface="Arial Narrow" pitchFamily="-106" charset="0"/>
            </a:endParaRPr>
          </a:p>
        </p:txBody>
      </p:sp>
      <p:sp>
        <p:nvSpPr>
          <p:cNvPr id="206" name="Rectangle 66"/>
          <p:cNvSpPr>
            <a:spLocks noChangeArrowheads="1"/>
          </p:cNvSpPr>
          <p:nvPr/>
        </p:nvSpPr>
        <p:spPr bwMode="auto">
          <a:xfrm>
            <a:off x="6943725" y="4265211"/>
            <a:ext cx="1178057" cy="454390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7" name="Rectangle 180"/>
          <p:cNvSpPr>
            <a:spLocks noChangeArrowheads="1"/>
          </p:cNvSpPr>
          <p:nvPr/>
        </p:nvSpPr>
        <p:spPr bwMode="auto">
          <a:xfrm>
            <a:off x="6945236" y="4250449"/>
            <a:ext cx="1176546" cy="245849"/>
          </a:xfrm>
          <a:prstGeom prst="rect">
            <a:avLst/>
          </a:prstGeom>
          <a:solidFill>
            <a:srgbClr val="AB8119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8" name="Text Box 24"/>
          <p:cNvSpPr txBox="1">
            <a:spLocks noChangeArrowheads="1"/>
          </p:cNvSpPr>
          <p:nvPr/>
        </p:nvSpPr>
        <p:spPr bwMode="auto">
          <a:xfrm>
            <a:off x="6946900" y="4224337"/>
            <a:ext cx="1178057" cy="30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860"/>
              </a:lnSpc>
              <a:spcBef>
                <a:spcPts val="46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Cyber Security Operations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09" name="Text Box 24"/>
          <p:cNvSpPr txBox="1">
            <a:spLocks noChangeArrowheads="1"/>
          </p:cNvSpPr>
          <p:nvPr/>
        </p:nvSpPr>
        <p:spPr bwMode="auto">
          <a:xfrm>
            <a:off x="6951278" y="4497878"/>
            <a:ext cx="1153891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Jay Krous</a:t>
            </a:r>
            <a:endParaRPr lang="en-US" sz="900" dirty="0"/>
          </a:p>
        </p:txBody>
      </p:sp>
      <p:sp>
        <p:nvSpPr>
          <p:cNvPr id="212" name="Rectangle 21"/>
          <p:cNvSpPr>
            <a:spLocks noChangeArrowheads="1"/>
          </p:cNvSpPr>
          <p:nvPr/>
        </p:nvSpPr>
        <p:spPr bwMode="auto">
          <a:xfrm>
            <a:off x="4909003" y="3408558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3" name="Rectangle 147"/>
          <p:cNvSpPr>
            <a:spLocks noChangeArrowheads="1"/>
          </p:cNvSpPr>
          <p:nvPr/>
        </p:nvSpPr>
        <p:spPr bwMode="auto">
          <a:xfrm>
            <a:off x="4916555" y="3417887"/>
            <a:ext cx="1287526" cy="268661"/>
          </a:xfrm>
          <a:prstGeom prst="rect">
            <a:avLst/>
          </a:prstGeom>
          <a:solidFill>
            <a:srgbClr val="237E44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Text Box 24"/>
          <p:cNvSpPr txBox="1">
            <a:spLocks noChangeArrowheads="1"/>
          </p:cNvSpPr>
          <p:nvPr/>
        </p:nvSpPr>
        <p:spPr bwMode="auto">
          <a:xfrm>
            <a:off x="4394201" y="4476740"/>
            <a:ext cx="1143000" cy="2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750"/>
              </a:lnSpc>
              <a:spcBef>
                <a:spcPts val="525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Richard Simon</a:t>
            </a:r>
            <a:br>
              <a:rPr lang="en-US" sz="800" dirty="0">
                <a:solidFill>
                  <a:srgbClr val="333333"/>
                </a:solidFill>
                <a:latin typeface="Arial Narrow" pitchFamily="-106" charset="0"/>
              </a:rPr>
            </a:br>
            <a:endParaRPr lang="en-US" sz="600" dirty="0">
              <a:solidFill>
                <a:schemeClr val="bg2"/>
              </a:solidFill>
            </a:endParaRPr>
          </a:p>
        </p:txBody>
      </p:sp>
      <p:sp>
        <p:nvSpPr>
          <p:cNvPr id="215" name="Text Box 24"/>
          <p:cNvSpPr txBox="1">
            <a:spLocks noChangeArrowheads="1"/>
          </p:cNvSpPr>
          <p:nvPr/>
        </p:nvSpPr>
        <p:spPr bwMode="auto">
          <a:xfrm>
            <a:off x="4927600" y="3436937"/>
            <a:ext cx="1304925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Infrastructure Services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18" name="Text Box 46"/>
          <p:cNvSpPr txBox="1">
            <a:spLocks noChangeArrowheads="1"/>
          </p:cNvSpPr>
          <p:nvPr/>
        </p:nvSpPr>
        <p:spPr bwMode="auto">
          <a:xfrm>
            <a:off x="920749" y="6294437"/>
            <a:ext cx="755651" cy="49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ServiceNow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Lopez, Alfredo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Muramalla</a:t>
            </a:r>
            <a:r>
              <a:rPr lang="en-US" sz="600" dirty="0">
                <a:latin typeface="Arial Narrow" pitchFamily="-106" charset="0"/>
              </a:rPr>
              <a:t>, Praveen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endParaRPr lang="en-US" sz="600" b="1" dirty="0">
              <a:solidFill>
                <a:srgbClr val="FF0000"/>
              </a:solidFill>
              <a:latin typeface="Arial Narrow" pitchFamily="-106" charset="0"/>
            </a:endParaRPr>
          </a:p>
        </p:txBody>
      </p:sp>
      <p:sp>
        <p:nvSpPr>
          <p:cNvPr id="227" name="Rectangle 35"/>
          <p:cNvSpPr>
            <a:spLocks noChangeArrowheads="1"/>
          </p:cNvSpPr>
          <p:nvPr/>
        </p:nvSpPr>
        <p:spPr bwMode="auto">
          <a:xfrm>
            <a:off x="5257938" y="2732389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" name="Text Box 36"/>
          <p:cNvSpPr txBox="1">
            <a:spLocks noChangeArrowheads="1"/>
          </p:cNvSpPr>
          <p:nvPr/>
        </p:nvSpPr>
        <p:spPr bwMode="auto">
          <a:xfrm>
            <a:off x="5252714" y="2738800"/>
            <a:ext cx="533400" cy="32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" b="1" dirty="0">
                <a:latin typeface="Arial Narrow" pitchFamily="-106" charset="0"/>
              </a:rPr>
              <a:t>Pat Tura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Product Manager</a:t>
            </a:r>
          </a:p>
        </p:txBody>
      </p:sp>
      <p:sp>
        <p:nvSpPr>
          <p:cNvPr id="166" name="Text Box 24"/>
          <p:cNvSpPr txBox="1">
            <a:spLocks noChangeArrowheads="1"/>
          </p:cNvSpPr>
          <p:nvPr/>
        </p:nvSpPr>
        <p:spPr bwMode="auto">
          <a:xfrm>
            <a:off x="4908550" y="3697287"/>
            <a:ext cx="1295400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ts val="480"/>
              </a:spcBef>
            </a:pPr>
            <a:r>
              <a:rPr lang="en-US" sz="800" dirty="0">
                <a:solidFill>
                  <a:srgbClr val="333333"/>
                </a:solidFill>
                <a:latin typeface="Arial Narrow" pitchFamily="-106" charset="0"/>
              </a:rPr>
              <a:t>Rune Stromsness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2" name="Text Box 46"/>
          <p:cNvSpPr txBox="1">
            <a:spLocks noChangeArrowheads="1"/>
          </p:cNvSpPr>
          <p:nvPr/>
        </p:nvSpPr>
        <p:spPr bwMode="auto">
          <a:xfrm>
            <a:off x="496614" y="2869935"/>
            <a:ext cx="1252062" cy="34269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endParaRPr lang="en-US" sz="600" b="1" dirty="0">
              <a:solidFill>
                <a:srgbClr val="0000FF"/>
              </a:solidFill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56195" algn="l"/>
              </a:tabLst>
              <a:defRPr/>
            </a:pP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	</a:t>
            </a:r>
          </a:p>
        </p:txBody>
      </p:sp>
      <p:sp>
        <p:nvSpPr>
          <p:cNvPr id="153" name="Rectangle 45"/>
          <p:cNvSpPr>
            <a:spLocks noChangeArrowheads="1"/>
          </p:cNvSpPr>
          <p:nvPr/>
        </p:nvSpPr>
        <p:spPr bwMode="auto">
          <a:xfrm>
            <a:off x="498123" y="2668699"/>
            <a:ext cx="1256593" cy="206924"/>
          </a:xfrm>
          <a:prstGeom prst="rect">
            <a:avLst/>
          </a:prstGeom>
          <a:solidFill>
            <a:srgbClr val="7F065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Text Box 24"/>
          <p:cNvSpPr txBox="1">
            <a:spLocks noChangeArrowheads="1"/>
          </p:cNvSpPr>
          <p:nvPr/>
        </p:nvSpPr>
        <p:spPr bwMode="auto">
          <a:xfrm>
            <a:off x="495171" y="2663133"/>
            <a:ext cx="125659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Business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62" name="Line 119"/>
          <p:cNvSpPr>
            <a:spLocks noChangeShapeType="1"/>
          </p:cNvSpPr>
          <p:nvPr/>
        </p:nvSpPr>
        <p:spPr bwMode="auto">
          <a:xfrm rot="5400000">
            <a:off x="1813995" y="1827050"/>
            <a:ext cx="0" cy="14478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Line 108"/>
          <p:cNvSpPr>
            <a:spLocks noChangeShapeType="1"/>
          </p:cNvSpPr>
          <p:nvPr/>
        </p:nvSpPr>
        <p:spPr bwMode="auto">
          <a:xfrm flipH="1">
            <a:off x="1822464" y="2345628"/>
            <a:ext cx="0" cy="196782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Rectangle 45"/>
          <p:cNvSpPr>
            <a:spLocks noChangeArrowheads="1"/>
          </p:cNvSpPr>
          <p:nvPr/>
        </p:nvSpPr>
        <p:spPr bwMode="auto">
          <a:xfrm>
            <a:off x="1932994" y="2665608"/>
            <a:ext cx="1256593" cy="227616"/>
          </a:xfrm>
          <a:prstGeom prst="rect">
            <a:avLst/>
          </a:prstGeom>
          <a:solidFill>
            <a:srgbClr val="E75C0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Text Box 24"/>
          <p:cNvSpPr txBox="1">
            <a:spLocks noChangeArrowheads="1"/>
          </p:cNvSpPr>
          <p:nvPr/>
        </p:nvSpPr>
        <p:spPr bwMode="auto">
          <a:xfrm>
            <a:off x="1932522" y="2671598"/>
            <a:ext cx="1256593" cy="219456"/>
          </a:xfrm>
          <a:prstGeom prst="rect">
            <a:avLst/>
          </a:prstGeom>
          <a:solidFill>
            <a:srgbClr val="7F0650"/>
          </a:solidFill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Archives &amp; Records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182" name="Text Box 46"/>
          <p:cNvSpPr txBox="1">
            <a:spLocks noChangeArrowheads="1"/>
          </p:cNvSpPr>
          <p:nvPr/>
        </p:nvSpPr>
        <p:spPr bwMode="auto">
          <a:xfrm>
            <a:off x="1936015" y="2893223"/>
            <a:ext cx="1252062" cy="252799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Nelson, Karen	Ross, Sara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60829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Raneletti, Beret</a:t>
            </a:r>
          </a:p>
        </p:txBody>
      </p:sp>
      <p:sp>
        <p:nvSpPr>
          <p:cNvPr id="2" name="Rectangle 185"/>
          <p:cNvSpPr>
            <a:spLocks noChangeArrowheads="1"/>
          </p:cNvSpPr>
          <p:nvPr/>
        </p:nvSpPr>
        <p:spPr bwMode="auto">
          <a:xfrm>
            <a:off x="8184574" y="2713473"/>
            <a:ext cx="1296680" cy="246489"/>
          </a:xfrm>
          <a:prstGeom prst="rect">
            <a:avLst/>
          </a:prstGeom>
          <a:solidFill>
            <a:srgbClr val="771A9B"/>
          </a:solidFill>
          <a:ln w="9525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502" name="Text Box 24"/>
          <p:cNvSpPr txBox="1">
            <a:spLocks noChangeArrowheads="1"/>
          </p:cNvSpPr>
          <p:nvPr/>
        </p:nvSpPr>
        <p:spPr bwMode="auto">
          <a:xfrm>
            <a:off x="8188892" y="2719727"/>
            <a:ext cx="1278767" cy="22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solidFill>
                  <a:srgbClr val="FFFFFF"/>
                </a:solidFill>
                <a:latin typeface="Arial Narrow Bold" pitchFamily="-110" charset="0"/>
              </a:rPr>
              <a:t>User Support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78" name="Text Box 46"/>
          <p:cNvSpPr txBox="1">
            <a:spLocks noChangeArrowheads="1"/>
          </p:cNvSpPr>
          <p:nvPr/>
        </p:nvSpPr>
        <p:spPr bwMode="auto">
          <a:xfrm>
            <a:off x="920750" y="6785504"/>
            <a:ext cx="762000" cy="55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Facilities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br>
              <a:rPr lang="en-US" sz="600" dirty="0">
                <a:solidFill>
                  <a:srgbClr val="000000"/>
                </a:solidFill>
                <a:latin typeface="Arial Narrow" pitchFamily="-106" charset="0"/>
              </a:rPr>
            </a:br>
            <a:r>
              <a:rPr lang="en-US" sz="600" dirty="0">
                <a:solidFill>
                  <a:srgbClr val="000000"/>
                </a:solidFill>
                <a:latin typeface="Arial Narrow" pitchFamily="-106" charset="0"/>
              </a:rPr>
              <a:t>Bhide, </a:t>
            </a:r>
            <a:r>
              <a:rPr lang="en-US" sz="600" dirty="0" err="1">
                <a:solidFill>
                  <a:srgbClr val="000000"/>
                </a:solidFill>
                <a:latin typeface="Arial Narrow" pitchFamily="-106" charset="0"/>
              </a:rPr>
              <a:t>Pankaj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Leung, Annette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Liu, Shu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2" name="Rectangle 45"/>
          <p:cNvSpPr>
            <a:spLocks noChangeArrowheads="1"/>
          </p:cNvSpPr>
          <p:nvPr/>
        </p:nvSpPr>
        <p:spPr bwMode="auto">
          <a:xfrm>
            <a:off x="8210292" y="5038077"/>
            <a:ext cx="1278660" cy="272007"/>
          </a:xfrm>
          <a:prstGeom prst="rect">
            <a:avLst/>
          </a:prstGeom>
          <a:solidFill>
            <a:srgbClr val="7030A0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3" name="Text Box 24"/>
          <p:cNvSpPr txBox="1">
            <a:spLocks noChangeArrowheads="1"/>
          </p:cNvSpPr>
          <p:nvPr/>
        </p:nvSpPr>
        <p:spPr bwMode="auto">
          <a:xfrm>
            <a:off x="8235588" y="5043297"/>
            <a:ext cx="1227195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chemeClr val="bg1"/>
                </a:solidFill>
                <a:latin typeface="Arial Narrow Bold" pitchFamily="-110" charset="0"/>
              </a:rPr>
              <a:t>Creative Services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34" name="Text Box 46"/>
          <p:cNvSpPr txBox="1">
            <a:spLocks noChangeArrowheads="1"/>
          </p:cNvSpPr>
          <p:nvPr/>
        </p:nvSpPr>
        <p:spPr bwMode="auto">
          <a:xfrm>
            <a:off x="8210291" y="5274224"/>
            <a:ext cx="1276467" cy="581821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616"/>
              </a:lnSpc>
              <a:spcAft>
                <a:spcPts val="85"/>
              </a:spcAft>
              <a:tabLst>
                <a:tab pos="62865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Youngquist, Cait	Butler, Phil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Brand, Susan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deUgarte</a:t>
            </a:r>
            <a:r>
              <a:rPr lang="en-US" sz="600" dirty="0">
                <a:latin typeface="Arial Narrow" pitchFamily="-106" charset="0"/>
              </a:rPr>
              <a:t>, Eduardo</a:t>
            </a:r>
            <a:r>
              <a:rPr lang="en-US" sz="600" b="1" dirty="0">
                <a:solidFill>
                  <a:srgbClr val="FF0000"/>
                </a:solidFill>
                <a:latin typeface="Arial Narrow" pitchFamily="-106" charset="0"/>
              </a:rPr>
              <a:t>	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   </a:t>
            </a:r>
            <a:r>
              <a:rPr lang="en-US" sz="600" dirty="0" err="1">
                <a:latin typeface="Arial Narrow" pitchFamily="-106" charset="0"/>
              </a:rPr>
              <a:t>Rhodin</a:t>
            </a:r>
            <a:r>
              <a:rPr lang="en-US" sz="600" dirty="0">
                <a:latin typeface="Arial Narrow" pitchFamily="-106" charset="0"/>
              </a:rPr>
              <a:t>, Jon	</a:t>
            </a: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</a:t>
            </a:r>
            <a:r>
              <a:rPr lang="en-US" sz="600" dirty="0" err="1">
                <a:latin typeface="Arial Narrow" pitchFamily="-106" charset="0"/>
              </a:rPr>
              <a:t>Rostomian</a:t>
            </a:r>
            <a:r>
              <a:rPr lang="en-US" sz="600" dirty="0">
                <a:latin typeface="Arial Narrow" pitchFamily="-106" charset="0"/>
              </a:rPr>
              <a:t>, </a:t>
            </a:r>
            <a:r>
              <a:rPr lang="en-US" sz="600" dirty="0" err="1">
                <a:latin typeface="Arial Narrow" pitchFamily="-106" charset="0"/>
              </a:rPr>
              <a:t>Zosia</a:t>
            </a:r>
            <a:endParaRPr lang="en-US" sz="600" dirty="0">
              <a:latin typeface="Arial Narrow" pitchFamily="-106" charset="0"/>
            </a:endParaRPr>
          </a:p>
          <a:p>
            <a:pPr>
              <a:lnSpc>
                <a:spcPts val="616"/>
              </a:lnSpc>
              <a:spcAft>
                <a:spcPts val="85"/>
              </a:spcAft>
              <a:tabLst>
                <a:tab pos="57150" algn="l"/>
                <a:tab pos="685800" algn="l"/>
              </a:tabLst>
              <a:defRPr/>
            </a:pPr>
            <a:r>
              <a:rPr lang="en-US" sz="600" dirty="0">
                <a:latin typeface="Arial Narrow" pitchFamily="-106" charset="0"/>
              </a:rPr>
              <a:t>	Swift, Thor      </a:t>
            </a:r>
          </a:p>
        </p:txBody>
      </p:sp>
      <p:sp>
        <p:nvSpPr>
          <p:cNvPr id="226" name="Rectangle 4"/>
          <p:cNvSpPr>
            <a:spLocks noChangeArrowheads="1"/>
          </p:cNvSpPr>
          <p:nvPr/>
        </p:nvSpPr>
        <p:spPr bwMode="auto">
          <a:xfrm>
            <a:off x="9588493" y="1747837"/>
            <a:ext cx="1739900" cy="71642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Text Box 30"/>
          <p:cNvSpPr txBox="1">
            <a:spLocks noChangeArrowheads="1"/>
          </p:cNvSpPr>
          <p:nvPr/>
        </p:nvSpPr>
        <p:spPr bwMode="auto">
          <a:xfrm>
            <a:off x="9588493" y="1854319"/>
            <a:ext cx="1739900" cy="42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25000"/>
              </a:spcBef>
            </a:pPr>
            <a:r>
              <a:rPr lang="en-US" sz="1200" b="1" dirty="0">
                <a:latin typeface="Arial Narrow" pitchFamily="-106" charset="0"/>
              </a:rPr>
              <a:t>Rosío Alvarez</a:t>
            </a:r>
            <a:endParaRPr lang="en-US" sz="1300" b="1" dirty="0">
              <a:latin typeface="Arial Narrow" pitchFamily="-106" charset="0"/>
            </a:endParaRPr>
          </a:p>
          <a:p>
            <a:pPr algn="ctr">
              <a:spcBef>
                <a:spcPct val="25000"/>
              </a:spcBef>
            </a:pPr>
            <a:r>
              <a:rPr lang="en-US" sz="800" dirty="0">
                <a:latin typeface="Arial Narrow" pitchFamily="-106" charset="0"/>
              </a:rPr>
              <a:t>CIO/IT Division Director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30" name="Rectangle 35"/>
          <p:cNvSpPr>
            <a:spLocks noChangeArrowheads="1"/>
          </p:cNvSpPr>
          <p:nvPr/>
        </p:nvSpPr>
        <p:spPr bwMode="auto">
          <a:xfrm>
            <a:off x="10340968" y="2694419"/>
            <a:ext cx="1304925" cy="537322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7" name="Text Box 36"/>
          <p:cNvSpPr txBox="1">
            <a:spLocks noChangeArrowheads="1"/>
          </p:cNvSpPr>
          <p:nvPr/>
        </p:nvSpPr>
        <p:spPr bwMode="auto">
          <a:xfrm>
            <a:off x="10322845" y="2738437"/>
            <a:ext cx="1304925" cy="42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b="1" dirty="0">
                <a:latin typeface="Arial Narrow" pitchFamily="-106" charset="0"/>
              </a:rPr>
              <a:t>Adam Stone</a:t>
            </a:r>
            <a:br>
              <a:rPr lang="en-US" sz="9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Division Deputy</a:t>
            </a:r>
            <a:br>
              <a:rPr lang="en-US" sz="800" dirty="0">
                <a:latin typeface="Arial Narrow" pitchFamily="-106" charset="0"/>
              </a:rPr>
            </a:br>
            <a:r>
              <a:rPr lang="en-US" sz="800" dirty="0">
                <a:latin typeface="Arial Narrow" pitchFamily="-106" charset="0"/>
              </a:rPr>
              <a:t>Technology &amp; Policy</a:t>
            </a:r>
            <a:endParaRPr lang="en-US" sz="900" dirty="0">
              <a:latin typeface="Arial Narrow" pitchFamily="-106" charset="0"/>
            </a:endParaRPr>
          </a:p>
        </p:txBody>
      </p:sp>
      <p:sp>
        <p:nvSpPr>
          <p:cNvPr id="259" name="Text Box 46"/>
          <p:cNvSpPr txBox="1">
            <a:spLocks noChangeArrowheads="1"/>
          </p:cNvSpPr>
          <p:nvPr/>
        </p:nvSpPr>
        <p:spPr bwMode="auto">
          <a:xfrm>
            <a:off x="10422751" y="5827539"/>
            <a:ext cx="1159933" cy="17145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D’Ambrogia</a:t>
            </a:r>
            <a:r>
              <a:rPr lang="en-US" sz="600" dirty="0">
                <a:latin typeface="Arial Narrow" pitchFamily="-106" charset="0"/>
              </a:rPr>
              <a:t>, Jeffrey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791" y="1056950"/>
            <a:ext cx="135545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Enterprise IT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9899650" y="1138237"/>
            <a:ext cx="115027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Science IT</a:t>
            </a:r>
          </a:p>
        </p:txBody>
      </p:sp>
      <p:sp>
        <p:nvSpPr>
          <p:cNvPr id="266" name="Rectangle 16"/>
          <p:cNvSpPr>
            <a:spLocks noChangeArrowheads="1"/>
          </p:cNvSpPr>
          <p:nvPr/>
        </p:nvSpPr>
        <p:spPr bwMode="auto">
          <a:xfrm>
            <a:off x="10445050" y="6235973"/>
            <a:ext cx="1159933" cy="693464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Rectangle 176"/>
          <p:cNvSpPr>
            <a:spLocks noChangeArrowheads="1"/>
          </p:cNvSpPr>
          <p:nvPr/>
        </p:nvSpPr>
        <p:spPr bwMode="auto">
          <a:xfrm>
            <a:off x="10440957" y="6228074"/>
            <a:ext cx="1144830" cy="290243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8" name="Text Box 24"/>
          <p:cNvSpPr txBox="1">
            <a:spLocks noChangeArrowheads="1"/>
          </p:cNvSpPr>
          <p:nvPr/>
        </p:nvSpPr>
        <p:spPr bwMode="auto">
          <a:xfrm>
            <a:off x="10443935" y="6269317"/>
            <a:ext cx="1159933" cy="2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Research Services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69" name="Text Box 46"/>
          <p:cNvSpPr txBox="1">
            <a:spLocks noChangeArrowheads="1"/>
          </p:cNvSpPr>
          <p:nvPr/>
        </p:nvSpPr>
        <p:spPr bwMode="auto">
          <a:xfrm>
            <a:off x="10452117" y="6554197"/>
            <a:ext cx="990600" cy="350988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Golden, Michael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>
                <a:latin typeface="Arial Narrow" pitchFamily="-106" charset="0"/>
              </a:rPr>
              <a:t>Hamm, Geoff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b="1" dirty="0">
                <a:solidFill>
                  <a:srgbClr val="0000FF"/>
                </a:solidFill>
                <a:latin typeface="Arial Narrow" pitchFamily="-106" charset="0"/>
              </a:rPr>
              <a:t>Stoner, John</a:t>
            </a:r>
          </a:p>
        </p:txBody>
      </p:sp>
      <p:sp>
        <p:nvSpPr>
          <p:cNvPr id="180" name="Line 118"/>
          <p:cNvSpPr>
            <a:spLocks noChangeShapeType="1"/>
          </p:cNvSpPr>
          <p:nvPr/>
        </p:nvSpPr>
        <p:spPr bwMode="auto">
          <a:xfrm rot="10800000">
            <a:off x="9611046" y="2978129"/>
            <a:ext cx="14520" cy="3359273"/>
          </a:xfrm>
          <a:prstGeom prst="line">
            <a:avLst/>
          </a:prstGeom>
          <a:noFill/>
          <a:ln w="19050">
            <a:noFill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8" name="Line 119"/>
          <p:cNvSpPr>
            <a:spLocks noChangeShapeType="1"/>
          </p:cNvSpPr>
          <p:nvPr/>
        </p:nvSpPr>
        <p:spPr bwMode="auto">
          <a:xfrm rot="16200000">
            <a:off x="9566932" y="6282239"/>
            <a:ext cx="0" cy="11327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0" name="Line 119"/>
          <p:cNvSpPr>
            <a:spLocks noChangeShapeType="1"/>
          </p:cNvSpPr>
          <p:nvPr/>
        </p:nvSpPr>
        <p:spPr bwMode="auto">
          <a:xfrm rot="16200000">
            <a:off x="9547315" y="3619963"/>
            <a:ext cx="2250" cy="15426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" name="Text Box 46"/>
          <p:cNvSpPr txBox="1">
            <a:spLocks noChangeArrowheads="1"/>
          </p:cNvSpPr>
          <p:nvPr/>
        </p:nvSpPr>
        <p:spPr bwMode="auto">
          <a:xfrm>
            <a:off x="5572712" y="6671904"/>
            <a:ext cx="795162" cy="8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latin typeface="Arial Narrow" pitchFamily="-106" charset="0"/>
              </a:rPr>
              <a:t>Data Center</a:t>
            </a:r>
            <a:br>
              <a:rPr lang="en-US" sz="600" b="1" dirty="0">
                <a:latin typeface="Arial Narrow" pitchFamily="-106" charset="0"/>
              </a:rPr>
            </a:br>
            <a:endParaRPr lang="en-US" sz="600" b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  <a:t>Douglas Miller</a:t>
            </a:r>
            <a:br>
              <a:rPr lang="en-US" sz="600" b="1" dirty="0">
                <a:solidFill>
                  <a:srgbClr val="595959"/>
                </a:solidFill>
                <a:latin typeface="Arial Narrow" pitchFamily="-106" charset="0"/>
              </a:rPr>
            </a:br>
            <a:r>
              <a:rPr lang="en-US" sz="600" b="1" i="1" dirty="0">
                <a:solidFill>
                  <a:srgbClr val="595959"/>
                </a:solidFill>
                <a:latin typeface="Arial Narrow" pitchFamily="-106" charset="0"/>
              </a:rPr>
              <a:t>Supervisor</a:t>
            </a:r>
            <a:br>
              <a:rPr lang="en-US" sz="600" b="1" i="1" dirty="0">
                <a:latin typeface="Arial Narrow" pitchFamily="-106" charset="0"/>
              </a:rPr>
            </a:br>
            <a:endParaRPr lang="en-US" sz="600" i="1" dirty="0">
              <a:latin typeface="Arial Narrow" pitchFamily="-106" charset="0"/>
            </a:endParaRPr>
          </a:p>
          <a:p>
            <a:pPr>
              <a:lnSpc>
                <a:spcPts val="712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Alvarado, Edwin</a:t>
            </a:r>
            <a:br>
              <a:rPr lang="en-US" sz="600" dirty="0">
                <a:latin typeface="Arial Narrow" pitchFamily="-106" charset="0"/>
              </a:rPr>
            </a:br>
            <a:r>
              <a:rPr lang="en-US" sz="600" dirty="0" err="1">
                <a:latin typeface="Arial Narrow" pitchFamily="-106" charset="0"/>
              </a:rPr>
              <a:t>Magstadt</a:t>
            </a:r>
            <a:r>
              <a:rPr lang="en-US" sz="600" dirty="0">
                <a:latin typeface="Arial Narrow" pitchFamily="-106" charset="0"/>
              </a:rPr>
              <a:t>, Michael</a:t>
            </a:r>
            <a:br>
              <a:rPr lang="en-US" sz="600" dirty="0">
                <a:latin typeface="Arial Narrow" pitchFamily="-106" charset="0"/>
              </a:rPr>
            </a:br>
            <a:endParaRPr lang="en-US" sz="600" dirty="0">
              <a:latin typeface="Arial Narrow" pitchFamily="-106" charset="0"/>
            </a:endParaRPr>
          </a:p>
        </p:txBody>
      </p:sp>
      <p:sp>
        <p:nvSpPr>
          <p:cNvPr id="231" name="Line 106"/>
          <p:cNvSpPr>
            <a:spLocks noChangeShapeType="1"/>
          </p:cNvSpPr>
          <p:nvPr/>
        </p:nvSpPr>
        <p:spPr bwMode="auto">
          <a:xfrm flipH="1" flipV="1">
            <a:off x="5607051" y="6569606"/>
            <a:ext cx="6983" cy="1409618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1" name="Line 98"/>
          <p:cNvSpPr>
            <a:spLocks noChangeShapeType="1"/>
          </p:cNvSpPr>
          <p:nvPr/>
        </p:nvSpPr>
        <p:spPr bwMode="auto">
          <a:xfrm>
            <a:off x="8827616" y="3967944"/>
            <a:ext cx="11584" cy="95935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9" name="Line 98"/>
          <p:cNvSpPr>
            <a:spLocks noChangeShapeType="1"/>
          </p:cNvSpPr>
          <p:nvPr/>
        </p:nvSpPr>
        <p:spPr bwMode="auto">
          <a:xfrm>
            <a:off x="6089650" y="2490625"/>
            <a:ext cx="0" cy="33020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4" name="Rectangle 35"/>
          <p:cNvSpPr>
            <a:spLocks noChangeArrowheads="1"/>
          </p:cNvSpPr>
          <p:nvPr/>
        </p:nvSpPr>
        <p:spPr bwMode="auto">
          <a:xfrm>
            <a:off x="5861050" y="2731205"/>
            <a:ext cx="527050" cy="338349"/>
          </a:xfrm>
          <a:prstGeom prst="rect">
            <a:avLst/>
          </a:prstGeom>
          <a:solidFill>
            <a:schemeClr val="bg1"/>
          </a:solidFill>
          <a:ln w="19050">
            <a:solidFill>
              <a:srgbClr val="BFBFBF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7" name="Text Box 36"/>
          <p:cNvSpPr txBox="1">
            <a:spLocks noChangeArrowheads="1"/>
          </p:cNvSpPr>
          <p:nvPr/>
        </p:nvSpPr>
        <p:spPr bwMode="auto">
          <a:xfrm>
            <a:off x="5864357" y="2742651"/>
            <a:ext cx="533400" cy="31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00" b="1" dirty="0" err="1">
                <a:latin typeface="+mn-lt"/>
              </a:rPr>
              <a:t>Krys</a:t>
            </a:r>
            <a:r>
              <a:rPr lang="en-US" sz="500" b="1" dirty="0">
                <a:latin typeface="+mn-lt"/>
              </a:rPr>
              <a:t> </a:t>
            </a:r>
            <a:r>
              <a:rPr lang="en-US" sz="500" b="1" dirty="0" err="1">
                <a:latin typeface="+mn-lt"/>
              </a:rPr>
              <a:t>Aviña</a:t>
            </a:r>
            <a:br>
              <a:rPr lang="en-US" sz="600" b="1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Web Program</a:t>
            </a:r>
            <a:br>
              <a:rPr lang="en-US" sz="500" dirty="0">
                <a:latin typeface="Arial Narrow" pitchFamily="-106" charset="0"/>
              </a:rPr>
            </a:br>
            <a:r>
              <a:rPr lang="en-US" sz="500" dirty="0">
                <a:latin typeface="Arial Narrow" pitchFamily="-106" charset="0"/>
              </a:rPr>
              <a:t>Manager</a:t>
            </a:r>
          </a:p>
        </p:txBody>
      </p:sp>
      <p:sp>
        <p:nvSpPr>
          <p:cNvPr id="249" name="Text Box 46"/>
          <p:cNvSpPr txBox="1">
            <a:spLocks noChangeArrowheads="1"/>
          </p:cNvSpPr>
          <p:nvPr/>
        </p:nvSpPr>
        <p:spPr bwMode="auto">
          <a:xfrm>
            <a:off x="495300" y="2884487"/>
            <a:ext cx="609600" cy="3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Gerstle</a:t>
            </a:r>
            <a:r>
              <a:rPr lang="en-US" sz="600" dirty="0">
                <a:latin typeface="Arial Narrow" pitchFamily="-106" charset="0"/>
              </a:rPr>
              <a:t>, Jeanne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Green, Susan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Lugtu</a:t>
            </a:r>
            <a:r>
              <a:rPr lang="en-US" sz="600" dirty="0">
                <a:latin typeface="Arial Narrow" pitchFamily="-106" charset="0"/>
              </a:rPr>
              <a:t>, Robert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50" name="Text Box 46"/>
          <p:cNvSpPr txBox="1">
            <a:spLocks noChangeArrowheads="1"/>
          </p:cNvSpPr>
          <p:nvPr/>
        </p:nvSpPr>
        <p:spPr bwMode="auto">
          <a:xfrm>
            <a:off x="1066800" y="2893775"/>
            <a:ext cx="736600" cy="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 err="1">
                <a:latin typeface="Arial Narrow" pitchFamily="-106" charset="0"/>
              </a:rPr>
              <a:t>Scharfstein</a:t>
            </a:r>
            <a:r>
              <a:rPr lang="en-US" sz="600" dirty="0">
                <a:latin typeface="Arial Narrow" pitchFamily="-106" charset="0"/>
              </a:rPr>
              <a:t>, Erin</a:t>
            </a:r>
          </a:p>
          <a:p>
            <a:pPr>
              <a:lnSpc>
                <a:spcPts val="531"/>
              </a:lnSpc>
              <a:spcBef>
                <a:spcPts val="85"/>
              </a:spcBef>
              <a:spcAft>
                <a:spcPts val="85"/>
              </a:spcAft>
            </a:pPr>
            <a:r>
              <a:rPr lang="en-US" sz="600" dirty="0">
                <a:latin typeface="Arial Narrow" pitchFamily="-106" charset="0"/>
              </a:rPr>
              <a:t>Yamamoto, Karen</a:t>
            </a:r>
            <a:endParaRPr lang="en-US" sz="600" dirty="0">
              <a:solidFill>
                <a:srgbClr val="000000"/>
              </a:solidFill>
              <a:latin typeface="Arial Narrow" pitchFamily="-106" charset="0"/>
            </a:endParaRPr>
          </a:p>
        </p:txBody>
      </p:sp>
      <p:sp>
        <p:nvSpPr>
          <p:cNvPr id="201" name="Text Box 36">
            <a:extLst>
              <a:ext uri="{FF2B5EF4-FFF2-40B4-BE49-F238E27FC236}">
                <a16:creationId xmlns:a16="http://schemas.microsoft.com/office/drawing/2014/main" id="{8BF7C5B5-463B-3E46-BD3A-106C21FF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886" y="2840791"/>
            <a:ext cx="615950" cy="26237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ash"/>
            <a:miter lim="800000"/>
            <a:headEnd/>
            <a:tailEnd/>
          </a:ln>
        </p:spPr>
        <p:txBody>
          <a:bodyPr wrap="square" lIns="80894" tIns="40447" rIns="80894" bIns="40447">
            <a:prstTxWarp prst="textNoShape">
              <a:avLst/>
            </a:prstTxWarp>
            <a:spAutoFit/>
          </a:bodyPr>
          <a:lstStyle/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Erin </a:t>
            </a:r>
            <a:r>
              <a:rPr lang="en-US" sz="600" dirty="0" err="1">
                <a:latin typeface="Arial Narrow" pitchFamily="-106" charset="0"/>
              </a:rPr>
              <a:t>Scharfstein</a:t>
            </a:r>
            <a:endParaRPr lang="en-US" sz="600" dirty="0">
              <a:latin typeface="Arial Narrow" pitchFamily="-106" charset="0"/>
            </a:endParaRPr>
          </a:p>
          <a:p>
            <a:pPr algn="ctr">
              <a:lnSpc>
                <a:spcPts val="530"/>
              </a:lnSpc>
              <a:spcBef>
                <a:spcPts val="390"/>
              </a:spcBef>
            </a:pPr>
            <a:r>
              <a:rPr lang="en-US" sz="600" dirty="0">
                <a:latin typeface="Arial Narrow" pitchFamily="-106" charset="0"/>
              </a:rPr>
              <a:t>Susan Green</a:t>
            </a:r>
          </a:p>
        </p:txBody>
      </p:sp>
      <p:sp>
        <p:nvSpPr>
          <p:cNvPr id="220" name="Rectangle 176">
            <a:extLst>
              <a:ext uri="{FF2B5EF4-FFF2-40B4-BE49-F238E27FC236}">
                <a16:creationId xmlns:a16="http://schemas.microsoft.com/office/drawing/2014/main" id="{C84BE3E6-B8DC-A14B-8CE5-ED89260D7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0485" y="5576439"/>
            <a:ext cx="1168635" cy="255324"/>
          </a:xfrm>
          <a:prstGeom prst="rect">
            <a:avLst/>
          </a:prstGeom>
          <a:solidFill>
            <a:srgbClr val="3366FF"/>
          </a:solidFill>
          <a:ln w="19050">
            <a:solidFill>
              <a:srgbClr val="CBCBCB"/>
            </a:solidFill>
            <a:miter lim="800000"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US" sz="800" b="1" dirty="0">
                <a:solidFill>
                  <a:srgbClr val="FFFFFF"/>
                </a:solidFill>
                <a:latin typeface="Arial Narrow Bold" pitchFamily="-110" charset="0"/>
              </a:rPr>
              <a:t>Scientific Consulting</a:t>
            </a:r>
            <a:endParaRPr lang="en-US" sz="800" dirty="0">
              <a:solidFill>
                <a:srgbClr val="FFFFFF"/>
              </a:solidFill>
            </a:endParaRPr>
          </a:p>
        </p:txBody>
      </p:sp>
      <p:sp>
        <p:nvSpPr>
          <p:cNvPr id="225" name="Line 120">
            <a:extLst>
              <a:ext uri="{FF2B5EF4-FFF2-40B4-BE49-F238E27FC236}">
                <a16:creationId xmlns:a16="http://schemas.microsoft.com/office/drawing/2014/main" id="{CB3A31A9-1889-0A47-AFA2-CC1D60D444F5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8631" y="3418049"/>
            <a:ext cx="10877" cy="568963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6" name="Line 120">
            <a:extLst>
              <a:ext uri="{FF2B5EF4-FFF2-40B4-BE49-F238E27FC236}">
                <a16:creationId xmlns:a16="http://schemas.microsoft.com/office/drawing/2014/main" id="{F2F5C0CD-291C-3445-AA47-969C4BAC2BD0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9911351" y="6044303"/>
            <a:ext cx="10877" cy="575321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6" name="Line 120">
            <a:extLst>
              <a:ext uri="{FF2B5EF4-FFF2-40B4-BE49-F238E27FC236}">
                <a16:creationId xmlns:a16="http://schemas.microsoft.com/office/drawing/2014/main" id="{6B7396A2-2226-F144-BDF1-776570D7BA39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8832339" y="4934931"/>
            <a:ext cx="2771497" cy="33446"/>
          </a:xfrm>
          <a:prstGeom prst="line">
            <a:avLst/>
          </a:prstGeom>
          <a:noFill/>
          <a:ln w="15875">
            <a:solidFill>
              <a:srgbClr val="BFBFBF"/>
            </a:solidFill>
            <a:prstDash val="sysDot"/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8" name="Line 117">
            <a:extLst>
              <a:ext uri="{FF2B5EF4-FFF2-40B4-BE49-F238E27FC236}">
                <a16:creationId xmlns:a16="http://schemas.microsoft.com/office/drawing/2014/main" id="{4A11542E-3F7D-224A-B965-F150F14F3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9635462" y="2960779"/>
            <a:ext cx="0" cy="3558850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1" name="Line 119">
            <a:extLst>
              <a:ext uri="{FF2B5EF4-FFF2-40B4-BE49-F238E27FC236}">
                <a16:creationId xmlns:a16="http://schemas.microsoft.com/office/drawing/2014/main" id="{8DC3DC57-5522-374C-9CAF-C61815E008BF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9554733" y="5187256"/>
            <a:ext cx="0" cy="131561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3" name="Line 119">
            <a:extLst>
              <a:ext uri="{FF2B5EF4-FFF2-40B4-BE49-F238E27FC236}">
                <a16:creationId xmlns:a16="http://schemas.microsoft.com/office/drawing/2014/main" id="{D0E8EBF6-8B1E-EB45-9EFA-30C7B03F3BEA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10031332" y="6113868"/>
            <a:ext cx="6090" cy="817614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8" name="Line 98">
            <a:extLst>
              <a:ext uri="{FF2B5EF4-FFF2-40B4-BE49-F238E27FC236}">
                <a16:creationId xmlns:a16="http://schemas.microsoft.com/office/drawing/2014/main" id="{5800BAC7-EE02-2D4E-B1EF-35487FB09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04803" y="5425117"/>
            <a:ext cx="3374" cy="137283"/>
          </a:xfrm>
          <a:prstGeom prst="line">
            <a:avLst/>
          </a:prstGeom>
          <a:noFill/>
          <a:ln w="19050">
            <a:solidFill>
              <a:srgbClr val="BFBFBF"/>
            </a:solidFill>
            <a:round/>
            <a:headEnd/>
            <a:tailEnd/>
          </a:ln>
        </p:spPr>
        <p:txBody>
          <a:bodyPr wrap="none" lIns="80894" tIns="40447" rIns="80894" bIns="40447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586822</TotalTime>
  <Words>369</Words>
  <Application>Microsoft Macintosh PowerPoint</Application>
  <PresentationFormat>Ledger Paper (11x17 in)</PresentationFormat>
  <Paragraphs>171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Arial Narrow Bold</vt:lpstr>
      <vt:lpstr>Optima</vt:lpstr>
      <vt:lpstr>Blank Presentation</vt:lpstr>
      <vt:lpstr>PowerPoint Presentation</vt:lpstr>
    </vt:vector>
  </TitlesOfParts>
  <Company>Nina Lucido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Lucido</dc:creator>
  <cp:lastModifiedBy>Microsoft Office User</cp:lastModifiedBy>
  <cp:revision>847</cp:revision>
  <cp:lastPrinted>2019-08-23T18:00:56Z</cp:lastPrinted>
  <dcterms:created xsi:type="dcterms:W3CDTF">2012-08-27T17:37:16Z</dcterms:created>
  <dcterms:modified xsi:type="dcterms:W3CDTF">2019-10-25T19:06:51Z</dcterms:modified>
</cp:coreProperties>
</file>