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43016-953B-BB46-AEB5-8528FB723F5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0F248-BF02-7B43-BBB6-9471D4B7A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4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415A2-785A-9E41-90EC-F6E617599F24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</a:t>
            </a:r>
            <a:r>
              <a:rPr lang="en-US" baseline="0" dirty="0" smtClean="0"/>
              <a:t> of sites depends on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415A2-785A-9E41-90EC-F6E617599F24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contracts in progress were slowed down by the federal</a:t>
            </a:r>
            <a:r>
              <a:rPr lang="en-US" baseline="0" dirty="0" smtClean="0"/>
              <a:t> shutdown in October 2013.</a:t>
            </a:r>
          </a:p>
          <a:p>
            <a:r>
              <a:rPr lang="en-US" baseline="0" dirty="0" smtClean="0"/>
              <a:t>CORE SITES: Harvard Forest(2) Howland Forest USFS(2)  </a:t>
            </a:r>
            <a:r>
              <a:rPr lang="en-US" baseline="0" dirty="0" err="1" smtClean="0"/>
              <a:t>Konza</a:t>
            </a:r>
            <a:r>
              <a:rPr lang="en-US" baseline="0" dirty="0" smtClean="0"/>
              <a:t> Prairie(4) </a:t>
            </a:r>
            <a:r>
              <a:rPr lang="en-US" baseline="0" dirty="0" err="1" smtClean="0"/>
              <a:t>Metolius</a:t>
            </a:r>
            <a:r>
              <a:rPr lang="en-US" baseline="0" dirty="0" smtClean="0"/>
              <a:t>(2) Morgan Monroe State Forest(1 Mountain Air </a:t>
            </a:r>
            <a:r>
              <a:rPr lang="en-US" baseline="0" dirty="0" err="1" smtClean="0"/>
              <a:t>Pinyon</a:t>
            </a:r>
            <a:r>
              <a:rPr lang="en-US" baseline="0" dirty="0" smtClean="0"/>
              <a:t> Juniper(6) </a:t>
            </a:r>
            <a:r>
              <a:rPr lang="en-US" baseline="0" dirty="0" err="1" smtClean="0"/>
              <a:t>Niwot</a:t>
            </a:r>
            <a:r>
              <a:rPr lang="en-US" baseline="0" dirty="0" smtClean="0"/>
              <a:t> Ridge(1) N. Carolina Loblolly-Alligator River (3)Santa Rita USDA (5) </a:t>
            </a:r>
            <a:r>
              <a:rPr lang="en-US" baseline="0" dirty="0" err="1" smtClean="0"/>
              <a:t>Tonzi</a:t>
            </a:r>
            <a:r>
              <a:rPr lang="en-US" baseline="0" dirty="0" smtClean="0"/>
              <a:t> Ranch (5)  UMBS (2)  Willow Creek (</a:t>
            </a:r>
            <a:r>
              <a:rPr lang="en-US" baseline="0" dirty="0" err="1" smtClean="0"/>
              <a:t>ChEAS</a:t>
            </a:r>
            <a:r>
              <a:rPr lang="en-US" baseline="0" dirty="0" smtClean="0"/>
              <a:t>) (4)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4D7A9-09D5-794D-9016-B15D28E30D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27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Interviewed 15 potential long-term “Core Sites”</a:t>
            </a:r>
          </a:p>
          <a:p>
            <a:r>
              <a:rPr lang="en-US" dirty="0" smtClean="0"/>
              <a:t>Selected 12 finalists for “Core Site” funding</a:t>
            </a:r>
          </a:p>
          <a:p>
            <a:r>
              <a:rPr lang="en-US" dirty="0" smtClean="0"/>
              <a:t>Nine contracts either issued or in process now</a:t>
            </a:r>
          </a:p>
          <a:p>
            <a:r>
              <a:rPr lang="en-US" dirty="0" smtClean="0"/>
              <a:t>The selected core site clusters represent 12 primary towers, 26 secondary towers (&gt;25% of all active AmeriFlux sites)</a:t>
            </a:r>
          </a:p>
          <a:p>
            <a:r>
              <a:rPr lang="en-US" dirty="0" smtClean="0"/>
              <a:t>AMP Technical QA/QC visited 7 core sites, and loaned instrumentation to minimize data gaps</a:t>
            </a:r>
          </a:p>
          <a:p>
            <a:r>
              <a:rPr lang="en-US" dirty="0" smtClean="0"/>
              <a:t>AMP supported core site recovery from forest fire</a:t>
            </a:r>
            <a:br>
              <a:rPr lang="en-US" dirty="0" smtClean="0"/>
            </a:br>
            <a:r>
              <a:rPr lang="en-US" dirty="0" smtClean="0"/>
              <a:t>(US-</a:t>
            </a:r>
            <a:r>
              <a:rPr lang="en-US" dirty="0" err="1" smtClean="0"/>
              <a:t>Vcm</a:t>
            </a:r>
            <a:r>
              <a:rPr lang="en-US" dirty="0" smtClean="0"/>
              <a:t>, a subalpine mixed conifer forest)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CB962-E4F9-584C-B27E-DEA435B9575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51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5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8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5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2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6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4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64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2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3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02F98-34BF-3D45-9133-E97F690D35F2}" type="datetimeFigureOut">
              <a:rPr lang="en-US" smtClean="0"/>
              <a:t>7/23/14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20DE1-C2D0-9E4A-A744-2010625C5D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G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99" y="1741462"/>
            <a:ext cx="7346257" cy="5931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86548" y="2726856"/>
            <a:ext cx="39978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Helvetica"/>
                <a:cs typeface="Helvetica"/>
              </a:rPr>
              <a:t>San </a:t>
            </a:r>
            <a:r>
              <a:rPr lang="en-US" sz="2800" b="1" dirty="0" smtClean="0">
                <a:latin typeface="Helvetica"/>
                <a:cs typeface="Helvetica"/>
              </a:rPr>
              <a:t>Francisco</a:t>
            </a:r>
          </a:p>
          <a:p>
            <a:pPr algn="ctr"/>
            <a:r>
              <a:rPr lang="en-US" sz="2800" b="1" dirty="0" smtClean="0">
                <a:latin typeface="Helvetica"/>
                <a:cs typeface="Helvetica"/>
              </a:rPr>
              <a:t>9 </a:t>
            </a:r>
            <a:r>
              <a:rPr lang="en-US" sz="2800" b="1" dirty="0" smtClean="0">
                <a:latin typeface="Helvetica"/>
                <a:cs typeface="Helvetica"/>
              </a:rPr>
              <a:t>– 13 December, 2013</a:t>
            </a:r>
            <a:endParaRPr lang="en-US" sz="28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76956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48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-5758124"/>
            <a:ext cx="4572000" cy="183742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Outline of presentation</a:t>
            </a:r>
          </a:p>
          <a:p>
            <a:r>
              <a:rPr lang="en-US" dirty="0"/>
              <a:t>     Announce 4 things - (1) AGU evening (in-depth discussion of processing, discussion of BADM with tutorial); (2) AmeriFlux Annual Meeting; (3) AmeriFlux Data Managers Workshop Feb 2014; (4) ????</a:t>
            </a:r>
          </a:p>
          <a:p>
            <a:r>
              <a:rPr lang="en-US" dirty="0"/>
              <a:t>     What we have accomplished - progress</a:t>
            </a:r>
          </a:p>
          <a:p>
            <a:r>
              <a:rPr lang="en-US" dirty="0"/>
              <a:t>     What we're about to do - plans</a:t>
            </a:r>
          </a:p>
          <a:p>
            <a:r>
              <a:rPr lang="en-US" dirty="0"/>
              <a:t>     QA/QC site visit - recipient's viewpoint</a:t>
            </a:r>
          </a:p>
          <a:p>
            <a:r>
              <a:rPr lang="en-US" dirty="0"/>
              <a:t>     Data</a:t>
            </a:r>
          </a:p>
          <a:p>
            <a:r>
              <a:rPr lang="en-US" dirty="0"/>
              <a:t>          Announce Feb workshop and Wed evening Microsoft event (ACTION - make up registration form - </a:t>
            </a:r>
            <a:r>
              <a:rPr lang="en-US" dirty="0" err="1"/>
              <a:t>google</a:t>
            </a:r>
            <a:r>
              <a:rPr lang="en-US" dirty="0"/>
              <a:t> site)</a:t>
            </a:r>
          </a:p>
          <a:p>
            <a:r>
              <a:rPr lang="en-US" dirty="0"/>
              <a:t>          4th level processing (ex: core sites) - Gilberto and Deb</a:t>
            </a:r>
          </a:p>
          <a:p>
            <a:r>
              <a:rPr lang="en-US" dirty="0"/>
              <a:t>          BADM and overall communication path - Deb</a:t>
            </a:r>
          </a:p>
          <a:p>
            <a:r>
              <a:rPr lang="en-US" dirty="0"/>
              <a:t>          Give Gilberto some time to talk about the process - back and forth, </a:t>
            </a:r>
          </a:p>
          <a:p>
            <a:r>
              <a:rPr lang="en-US" dirty="0"/>
              <a:t>          (welcome to ask questions - encourage evening Wed at the </a:t>
            </a:r>
            <a:r>
              <a:rPr lang="en-US" dirty="0" err="1"/>
              <a:t>microsoft</a:t>
            </a:r>
            <a:r>
              <a:rPr lang="en-US" dirty="0"/>
              <a:t> building at Westgate Mall)</a:t>
            </a:r>
          </a:p>
          <a:p>
            <a:r>
              <a:rPr lang="en-US" dirty="0"/>
              <a:t>          Rolling out the next flux net set - the AmeriFlux level 4.  </a:t>
            </a:r>
          </a:p>
          <a:p>
            <a:r>
              <a:rPr lang="en-US" dirty="0"/>
              <a:t>               In the past the tower teams asked to look at data before it rolls out as public.  How do they want to proceed?  (May elicit only 1-2 comments, but we'll have made sure to reach out)</a:t>
            </a:r>
          </a:p>
          <a:p>
            <a:r>
              <a:rPr lang="en-US" dirty="0"/>
              <a:t>     Announce Annual Meeting: Two people volunteered to be on the AmeriFlux annual meeting - Peter C and Dave H - MST has asked them to add a junior member.  They can talk about Annual Meeting</a:t>
            </a:r>
          </a:p>
          <a:p>
            <a:r>
              <a:rPr lang="en-US" dirty="0"/>
              <a:t>     Solicit ideas for mobile apps - request volunteers for testing - is anyone using mobile apps… (Barrow as example…  that was a case where it's more on running an instrument, watching live data generation)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Deb -- BADM process.  </a:t>
            </a:r>
          </a:p>
          <a:p>
            <a:pPr lvl="0"/>
            <a:r>
              <a:rPr lang="en-US" dirty="0" err="1"/>
              <a:t>Sebastien</a:t>
            </a:r>
            <a:endParaRPr lang="en-US" dirty="0"/>
          </a:p>
          <a:p>
            <a:pPr lvl="0"/>
            <a:r>
              <a:rPr lang="en-US" dirty="0"/>
              <a:t>MST</a:t>
            </a:r>
          </a:p>
          <a:p>
            <a:pPr lvl="0"/>
            <a:r>
              <a:rPr lang="en-US" dirty="0" err="1"/>
              <a:t>Karis</a:t>
            </a:r>
            <a:r>
              <a:rPr lang="en-US" dirty="0"/>
              <a:t> McFarlane -- Soil Carbon </a:t>
            </a:r>
          </a:p>
          <a:p>
            <a:pPr lvl="0"/>
            <a:r>
              <a:rPr lang="en-US" dirty="0"/>
              <a:t>Martin </a:t>
            </a:r>
            <a:r>
              <a:rPr lang="en-US" dirty="0" err="1"/>
              <a:t>Beland</a:t>
            </a:r>
            <a:r>
              <a:rPr lang="en-US" dirty="0"/>
              <a:t> -- LIDAR</a:t>
            </a:r>
          </a:p>
          <a:p>
            <a:pPr lvl="0"/>
            <a:r>
              <a:rPr lang="en-US" dirty="0"/>
              <a:t>QA/QC tech team visit. From their perspective.  Where it made a positive difference. </a:t>
            </a:r>
          </a:p>
          <a:p>
            <a:pPr lvl="0"/>
            <a:r>
              <a:rPr lang="en-US" dirty="0"/>
              <a:t>Dario -- talk at the evening event.</a:t>
            </a:r>
          </a:p>
          <a:p>
            <a:pPr lvl="0"/>
            <a:r>
              <a:rPr lang="en-US" dirty="0"/>
              <a:t>Gilberto -- talk about the teaming, L4. Communication path.</a:t>
            </a:r>
          </a:p>
          <a:p>
            <a:pPr lvl="0"/>
            <a:r>
              <a:rPr lang="en-US" dirty="0"/>
              <a:t>Annual meeting. Get up and say something about that.  Peter Curtis and Dave Hollinger. Add someone junior.</a:t>
            </a:r>
          </a:p>
          <a:p>
            <a:pPr lvl="0"/>
            <a:r>
              <a:rPr lang="en-US" dirty="0"/>
              <a:t>What else is going on with AmeriFlux.  </a:t>
            </a:r>
          </a:p>
          <a:p>
            <a:pPr lvl="0"/>
            <a:r>
              <a:rPr lang="en-US" dirty="0"/>
              <a:t>Synthesis.</a:t>
            </a:r>
          </a:p>
          <a:p>
            <a:pPr lvl="0"/>
            <a:r>
              <a:rPr lang="en-US" dirty="0"/>
              <a:t>Announcements: annual meeting, data workshop, evening event. </a:t>
            </a:r>
            <a:r>
              <a:rPr lang="en-US" u="sng" dirty="0"/>
              <a:t>Registration</a:t>
            </a:r>
            <a:r>
              <a:rPr lang="en-US" dirty="0"/>
              <a:t> site established by then. Ask them if ORISE doing </a:t>
            </a:r>
            <a:r>
              <a:rPr lang="en-US" dirty="0" err="1"/>
              <a:t>reg</a:t>
            </a:r>
            <a:r>
              <a:rPr lang="en-US" dirty="0"/>
              <a:t> site.</a:t>
            </a:r>
          </a:p>
          <a:p>
            <a:pPr lvl="0"/>
            <a:r>
              <a:rPr lang="en-US" dirty="0" err="1"/>
              <a:t>Sebastien</a:t>
            </a:r>
            <a:r>
              <a:rPr lang="en-US" dirty="0"/>
              <a:t> say anything about drought synthesis.</a:t>
            </a:r>
          </a:p>
          <a:p>
            <a:pPr lvl="0"/>
            <a:r>
              <a:rPr lang="en-US" dirty="0"/>
              <a:t>L4. Walk through the sites that are done  on Wednesday evening, 7 pm. </a:t>
            </a:r>
          </a:p>
          <a:p>
            <a:r>
              <a:rPr lang="en-US" dirty="0"/>
              <a:t> </a:t>
            </a:r>
          </a:p>
          <a:p>
            <a:r>
              <a:rPr lang="en-US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9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Announcements</a:t>
            </a:r>
            <a:br>
              <a:rPr lang="en-US" dirty="0" smtClean="0"/>
            </a:br>
            <a:r>
              <a:rPr lang="en-US" dirty="0" smtClean="0"/>
              <a:t>Three upcoming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 12-13, 2014—Venue: Lawrence Berkeley National Laboratory</a:t>
            </a:r>
            <a:br>
              <a:rPr lang="en-US" dirty="0" smtClean="0"/>
            </a:br>
            <a:r>
              <a:rPr lang="en-US" u="sng" dirty="0" err="1" smtClean="0"/>
              <a:t>AmeriFlux</a:t>
            </a:r>
            <a:r>
              <a:rPr lang="en-US" u="sng" dirty="0" smtClean="0"/>
              <a:t> Data Managers Workshop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Two-day workshop on data processing, …. Room for 30. Register: </a:t>
            </a:r>
            <a:r>
              <a:rPr lang="en-US" dirty="0" err="1" smtClean="0"/>
              <a:t>ameriflux.lbl.gov</a:t>
            </a:r>
            <a:r>
              <a:rPr lang="en-US" dirty="0" smtClean="0"/>
              <a:t>/xxx. Lodging on site available.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5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Announcements</a:t>
            </a:r>
            <a:br>
              <a:rPr lang="en-US" dirty="0" smtClean="0"/>
            </a:br>
            <a:r>
              <a:rPr lang="en-US" dirty="0" smtClean="0"/>
              <a:t>Three upcoming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Sunday evening/Monday 05/04-04, 2014—Venue: Bolger Center, Potomac MD</a:t>
            </a:r>
            <a:br>
              <a:rPr lang="en-US" dirty="0" smtClean="0"/>
            </a:br>
            <a:r>
              <a:rPr lang="en-US" u="sng" dirty="0" err="1" smtClean="0"/>
              <a:t>AmeriFlux</a:t>
            </a:r>
            <a:r>
              <a:rPr lang="en-US" u="sng" dirty="0" smtClean="0"/>
              <a:t> Annual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More details on registration and lodging later.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Organizers are Peter Curtis and Dave Hollinger (and ?)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53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91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Long</a:t>
            </a:r>
            <a:r>
              <a:rPr lang="en-US" sz="3200" b="1" dirty="0"/>
              <a:t>-term Core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01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/>
              <a:t>DOE </a:t>
            </a:r>
            <a:r>
              <a:rPr lang="en-US" sz="2200" dirty="0" smtClean="0"/>
              <a:t>charged the project to support 10</a:t>
            </a:r>
            <a:r>
              <a:rPr lang="en-US" sz="2200" dirty="0"/>
              <a:t>-15 </a:t>
            </a:r>
            <a:r>
              <a:rPr lang="en-US" sz="2200" dirty="0" smtClean="0"/>
              <a:t>long term </a:t>
            </a:r>
            <a:r>
              <a:rPr lang="en-US" sz="2200" dirty="0"/>
              <a:t>AmeriFlux sites </a:t>
            </a:r>
            <a:r>
              <a:rPr lang="en-US" sz="2200" dirty="0" smtClean="0"/>
              <a:t> </a:t>
            </a:r>
            <a:endParaRPr lang="en-US" sz="2200" dirty="0"/>
          </a:p>
          <a:p>
            <a:r>
              <a:rPr lang="en-US" sz="2200" dirty="0" smtClean="0"/>
              <a:t>Site </a:t>
            </a:r>
            <a:r>
              <a:rPr lang="en-US" sz="2200" dirty="0"/>
              <a:t>selection criteria:</a:t>
            </a:r>
          </a:p>
          <a:p>
            <a:pPr lvl="1"/>
            <a:r>
              <a:rPr lang="en-US" sz="2000" dirty="0"/>
              <a:t>Existing, </a:t>
            </a:r>
            <a:r>
              <a:rPr lang="en-US" sz="2000" dirty="0" smtClean="0"/>
              <a:t>long term </a:t>
            </a:r>
            <a:r>
              <a:rPr lang="en-US" sz="2000" dirty="0"/>
              <a:t>sites (ideally </a:t>
            </a:r>
            <a:r>
              <a:rPr lang="en-US" sz="2000" dirty="0" smtClean="0"/>
              <a:t>&gt;10 years)</a:t>
            </a:r>
            <a:endParaRPr lang="en-US" sz="2000" dirty="0"/>
          </a:p>
          <a:p>
            <a:pPr lvl="1"/>
            <a:r>
              <a:rPr lang="en-US" sz="2000" dirty="0"/>
              <a:t>Comprehensive set of measurements, consistently archived</a:t>
            </a:r>
          </a:p>
          <a:p>
            <a:pPr lvl="1"/>
            <a:r>
              <a:rPr lang="en-US" sz="2000" dirty="0"/>
              <a:t>High quality data (e.g., used in many publications) </a:t>
            </a:r>
          </a:p>
          <a:p>
            <a:pPr lvl="1"/>
            <a:r>
              <a:rPr lang="en-US" sz="2000" dirty="0"/>
              <a:t>Sites representative of important ecosystems and important ecosystem processes or </a:t>
            </a:r>
            <a:r>
              <a:rPr lang="en-US" sz="2000" dirty="0" smtClean="0"/>
              <a:t>changes</a:t>
            </a:r>
          </a:p>
          <a:p>
            <a:pPr lvl="1"/>
            <a:r>
              <a:rPr lang="en-US" sz="2000" dirty="0" smtClean="0"/>
              <a:t>Create natural gradients or experiments (clusters, sets)</a:t>
            </a:r>
          </a:p>
          <a:p>
            <a:pPr lvl="1"/>
            <a:r>
              <a:rPr lang="en-US" sz="2000" dirty="0" smtClean="0"/>
              <a:t>PI is both interested and willing to run a Core site.</a:t>
            </a:r>
          </a:p>
          <a:p>
            <a:pPr lvl="2"/>
            <a:r>
              <a:rPr lang="en-US" sz="1600" dirty="0" smtClean="0"/>
              <a:t>Expectations for data sharing, site management, and cooperation</a:t>
            </a:r>
          </a:p>
          <a:p>
            <a:endParaRPr lang="en-US" sz="2400" dirty="0"/>
          </a:p>
          <a:p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506" y="5304542"/>
            <a:ext cx="2051151" cy="138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:NEON Domai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5819" y="5304542"/>
            <a:ext cx="2224899" cy="138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7718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91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Long</a:t>
            </a:r>
            <a:r>
              <a:rPr lang="en-US" sz="3200" b="1" dirty="0"/>
              <a:t>-term Core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01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/>
              <a:t>Site selection is </a:t>
            </a:r>
            <a:r>
              <a:rPr lang="en-US" sz="2400" dirty="0" smtClean="0"/>
              <a:t>underway.</a:t>
            </a:r>
          </a:p>
          <a:p>
            <a:r>
              <a:rPr lang="en-US" sz="2400" dirty="0" smtClean="0"/>
              <a:t>Due diligence and transparency. We </a:t>
            </a:r>
            <a:r>
              <a:rPr lang="en-US" sz="2400" dirty="0"/>
              <a:t>are analyzing data records and site </a:t>
            </a:r>
            <a:r>
              <a:rPr lang="en-US" sz="2400" dirty="0" smtClean="0"/>
              <a:t>characteristics, progress reports, and questionnaire to site PIs.</a:t>
            </a:r>
          </a:p>
          <a:p>
            <a:r>
              <a:rPr lang="en-US" sz="2400" dirty="0"/>
              <a:t>First site selected and funds in place: Harvard Forest. </a:t>
            </a:r>
          </a:p>
          <a:p>
            <a:r>
              <a:rPr lang="en-US" sz="2400" dirty="0"/>
              <a:t>Second round of site decisions will be made in January 2013</a:t>
            </a:r>
          </a:p>
          <a:p>
            <a:r>
              <a:rPr lang="en-US" sz="2400" dirty="0"/>
              <a:t>Third round of site decisions will be made by Sept </a:t>
            </a:r>
            <a:r>
              <a:rPr lang="en-US" sz="2400" dirty="0" smtClean="0"/>
              <a:t>2013</a:t>
            </a:r>
          </a:p>
          <a:p>
            <a:r>
              <a:rPr lang="en-US" sz="2400" dirty="0" smtClean="0"/>
              <a:t>Distinguished by being long term.</a:t>
            </a:r>
          </a:p>
          <a:p>
            <a:r>
              <a:rPr lang="en-US" sz="2400" dirty="0" smtClean="0"/>
              <a:t>Affiliate sites who follow same guidelines for </a:t>
            </a:r>
            <a:br>
              <a:rPr lang="en-US" sz="2400" dirty="0" smtClean="0"/>
            </a:br>
            <a:r>
              <a:rPr lang="en-US" sz="2400" dirty="0" smtClean="0"/>
              <a:t>data sharing, site management, and engagement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>
              <a:latin typeface="Times"/>
              <a:cs typeface="Time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38215" y="6031867"/>
            <a:ext cx="4572000" cy="707886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>
            <a:spAutoFit/>
          </a:bodyPr>
          <a:lstStyle/>
          <a:p>
            <a:r>
              <a:rPr lang="en-US" sz="2000" dirty="0"/>
              <a:t>These sites are a valuable part of the network. They do not define the network!</a:t>
            </a:r>
          </a:p>
        </p:txBody>
      </p:sp>
    </p:spTree>
    <p:extLst>
      <p:ext uri="{BB962C8B-B14F-4D97-AF65-F5344CB8AC3E}">
        <p14:creationId xmlns:p14="http://schemas.microsoft.com/office/powerpoint/2010/main" val="348150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AmeriFlux</a:t>
            </a:r>
            <a:r>
              <a:rPr lang="en-US" dirty="0" smtClean="0"/>
              <a:t> Town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12"/>
            <a:ext cx="8229600" cy="4525963"/>
          </a:xfrm>
        </p:spPr>
        <p:txBody>
          <a:bodyPr numCol="2">
            <a:normAutofit/>
          </a:bodyPr>
          <a:lstStyle/>
          <a:p>
            <a:r>
              <a:rPr lang="en-US" dirty="0"/>
              <a:t>Agenda</a:t>
            </a:r>
          </a:p>
          <a:p>
            <a:pPr lvl="1"/>
            <a:r>
              <a:rPr lang="en-US" sz="2400" dirty="0" smtClean="0"/>
              <a:t>Introduction (Gary </a:t>
            </a:r>
            <a:r>
              <a:rPr lang="en-US" sz="2400" dirty="0" err="1" smtClean="0"/>
              <a:t>Geernaert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 smtClean="0"/>
              <a:t>AmeriFlux Highlights 2013  </a:t>
            </a:r>
            <a:endParaRPr lang="en-US" sz="2400" dirty="0"/>
          </a:p>
          <a:p>
            <a:pPr lvl="1"/>
            <a:r>
              <a:rPr lang="en-US" sz="2400" dirty="0"/>
              <a:t>AMP </a:t>
            </a:r>
            <a:r>
              <a:rPr lang="en-US" sz="2400" dirty="0" smtClean="0"/>
              <a:t>Highlights 2013</a:t>
            </a:r>
          </a:p>
          <a:p>
            <a:pPr lvl="1"/>
            <a:r>
              <a:rPr lang="en-US" sz="2400" dirty="0"/>
              <a:t>Core </a:t>
            </a:r>
            <a:r>
              <a:rPr lang="en-US" sz="2400" dirty="0" smtClean="0"/>
              <a:t>Sites (Margaret Torn)</a:t>
            </a:r>
            <a:endParaRPr lang="en-US" sz="2400" dirty="0"/>
          </a:p>
          <a:p>
            <a:pPr lvl="1"/>
            <a:r>
              <a:rPr lang="en-US" sz="2400" dirty="0" smtClean="0"/>
              <a:t>Tech QA</a:t>
            </a:r>
            <a:r>
              <a:rPr lang="en-US" sz="2400" dirty="0"/>
              <a:t>/QC </a:t>
            </a:r>
            <a:r>
              <a:rPr lang="en-US" sz="2400" dirty="0" smtClean="0"/>
              <a:t>(</a:t>
            </a:r>
            <a:r>
              <a:rPr lang="en-US" sz="2400" dirty="0" err="1"/>
              <a:t>Sébastien</a:t>
            </a:r>
            <a:r>
              <a:rPr lang="en-US" sz="2400" dirty="0"/>
              <a:t> </a:t>
            </a:r>
            <a:r>
              <a:rPr lang="en-US" sz="2400" dirty="0" err="1" smtClean="0"/>
              <a:t>Biraud</a:t>
            </a:r>
            <a:endParaRPr lang="en-US" sz="2400" dirty="0" smtClean="0"/>
          </a:p>
          <a:p>
            <a:pPr lvl="1"/>
            <a:r>
              <a:rPr lang="en-US" sz="2400" dirty="0" smtClean="0"/>
              <a:t>Data Support (Deb </a:t>
            </a:r>
            <a:r>
              <a:rPr lang="en-US" sz="2400" dirty="0" err="1" smtClean="0"/>
              <a:t>Agarwal</a:t>
            </a:r>
            <a:r>
              <a:rPr lang="en-US" sz="2400" dirty="0" smtClean="0"/>
              <a:t>, Gilberto </a:t>
            </a:r>
            <a:r>
              <a:rPr lang="en-US" sz="2400" dirty="0" err="1"/>
              <a:t>Pastorello</a:t>
            </a:r>
            <a:endParaRPr lang="en-US" sz="2400" dirty="0"/>
          </a:p>
          <a:p>
            <a:pPr lvl="1"/>
            <a:r>
              <a:rPr lang="en-US" sz="2400" dirty="0"/>
              <a:t>Annual Meeting </a:t>
            </a:r>
            <a:r>
              <a:rPr lang="en-US" sz="2400" dirty="0" smtClean="0"/>
              <a:t>2014 (</a:t>
            </a:r>
            <a:r>
              <a:rPr lang="en-US" sz="2400" dirty="0"/>
              <a:t>Peter </a:t>
            </a:r>
            <a:r>
              <a:rPr lang="en-US" sz="2400" dirty="0" smtClean="0"/>
              <a:t>Curtis)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White papers</a:t>
            </a:r>
          </a:p>
          <a:p>
            <a:pPr lvl="2"/>
            <a:r>
              <a:rPr lang="en-US" sz="2000" dirty="0" smtClean="0"/>
              <a:t> </a:t>
            </a:r>
            <a:r>
              <a:rPr lang="en-US" sz="2000" dirty="0" err="1" smtClean="0"/>
              <a:t>LiDAR</a:t>
            </a:r>
            <a:r>
              <a:rPr lang="en-US" sz="2000" dirty="0"/>
              <a:t> (Martin </a:t>
            </a:r>
            <a:r>
              <a:rPr lang="en-US" sz="2000" dirty="0" err="1" smtClean="0"/>
              <a:t>Beland</a:t>
            </a:r>
            <a:r>
              <a:rPr lang="en-US" sz="2000" dirty="0" smtClean="0"/>
              <a:t>)</a:t>
            </a:r>
            <a:endParaRPr lang="en-US" sz="2000" dirty="0"/>
          </a:p>
          <a:p>
            <a:pPr lvl="2"/>
            <a:r>
              <a:rPr lang="en-US" sz="2000" dirty="0"/>
              <a:t>Belowground Carbon (</a:t>
            </a:r>
            <a:r>
              <a:rPr lang="en-US" sz="2000" dirty="0" err="1"/>
              <a:t>Karis</a:t>
            </a:r>
            <a:r>
              <a:rPr lang="en-US" sz="2000" dirty="0"/>
              <a:t> </a:t>
            </a:r>
            <a:r>
              <a:rPr lang="en-US" sz="2000" dirty="0" smtClean="0"/>
              <a:t>McFarlane)</a:t>
            </a:r>
            <a:endParaRPr lang="en-US" sz="2000" dirty="0"/>
          </a:p>
          <a:p>
            <a:pPr lvl="2"/>
            <a:endParaRPr lang="en-US" sz="2000" dirty="0" smtClean="0"/>
          </a:p>
          <a:p>
            <a:pPr lvl="1"/>
            <a:r>
              <a:rPr lang="en-US" sz="2400" dirty="0" smtClean="0"/>
              <a:t>Questions/brainstorming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3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AmeriFlux</a:t>
            </a:r>
            <a:r>
              <a:rPr lang="en-US" dirty="0" smtClean="0"/>
              <a:t> Town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12"/>
            <a:ext cx="8229600" cy="4525963"/>
          </a:xfrm>
        </p:spPr>
        <p:txBody>
          <a:bodyPr numCol="2">
            <a:normAutofit fontScale="92500" lnSpcReduction="10000"/>
          </a:bodyPr>
          <a:lstStyle/>
          <a:p>
            <a:r>
              <a:rPr lang="en-US" dirty="0"/>
              <a:t>Agenda</a:t>
            </a:r>
          </a:p>
          <a:p>
            <a:pPr lvl="1"/>
            <a:r>
              <a:rPr lang="en-US" sz="2400" dirty="0" smtClean="0"/>
              <a:t>AmeriFlux Highlights </a:t>
            </a:r>
            <a:r>
              <a:rPr lang="en-US" sz="2400" dirty="0"/>
              <a:t>2013</a:t>
            </a:r>
          </a:p>
          <a:p>
            <a:pPr lvl="1"/>
            <a:r>
              <a:rPr lang="en-US" sz="2400" dirty="0"/>
              <a:t>AMP </a:t>
            </a:r>
            <a:r>
              <a:rPr lang="en-US" sz="2400" dirty="0" smtClean="0"/>
              <a:t>Highlights 2013</a:t>
            </a:r>
          </a:p>
          <a:p>
            <a:pPr lvl="1"/>
            <a:r>
              <a:rPr lang="en-US" sz="2400" dirty="0" smtClean="0"/>
              <a:t>Core Sites</a:t>
            </a:r>
            <a:endParaRPr lang="en-US" sz="2400" dirty="0"/>
          </a:p>
          <a:p>
            <a:pPr lvl="1"/>
            <a:r>
              <a:rPr lang="en-US" sz="2400" dirty="0" smtClean="0"/>
              <a:t>Tech QA</a:t>
            </a:r>
            <a:r>
              <a:rPr lang="en-US" sz="2400" dirty="0"/>
              <a:t>/</a:t>
            </a:r>
            <a:r>
              <a:rPr lang="en-US" sz="2400"/>
              <a:t>QC </a:t>
            </a:r>
            <a:r>
              <a:rPr lang="en-US" sz="2400" smtClean="0"/>
              <a:t>(</a:t>
            </a:r>
            <a:r>
              <a:rPr lang="en-US" sz="2400" dirty="0" err="1"/>
              <a:t>Sébastien</a:t>
            </a:r>
            <a:r>
              <a:rPr lang="en-US" sz="2400" dirty="0"/>
              <a:t> </a:t>
            </a:r>
            <a:r>
              <a:rPr lang="en-US" sz="2400" dirty="0" err="1" smtClean="0"/>
              <a:t>Biraud</a:t>
            </a:r>
            <a:endParaRPr lang="en-US" sz="2400" dirty="0" smtClean="0"/>
          </a:p>
          <a:p>
            <a:pPr lvl="1"/>
            <a:r>
              <a:rPr lang="en-US" sz="2400" dirty="0" smtClean="0"/>
              <a:t>Data Support (Deb </a:t>
            </a:r>
            <a:r>
              <a:rPr lang="en-US" sz="2400" dirty="0" err="1" smtClean="0"/>
              <a:t>Agarwal</a:t>
            </a:r>
            <a:r>
              <a:rPr lang="en-US" sz="2400" dirty="0" smtClean="0"/>
              <a:t>, Gilberto </a:t>
            </a:r>
            <a:r>
              <a:rPr lang="en-US" sz="2400" dirty="0" err="1"/>
              <a:t>Pastorello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White papers</a:t>
            </a:r>
          </a:p>
          <a:p>
            <a:pPr lvl="2"/>
            <a:r>
              <a:rPr lang="en-US" sz="2000" dirty="0" smtClean="0"/>
              <a:t> </a:t>
            </a:r>
            <a:r>
              <a:rPr lang="en-US" sz="2000" dirty="0" err="1" smtClean="0"/>
              <a:t>LiDAR</a:t>
            </a:r>
            <a:endParaRPr lang="en-US" sz="2000" dirty="0"/>
          </a:p>
          <a:p>
            <a:pPr lvl="2"/>
            <a:r>
              <a:rPr lang="en-US" sz="2000" dirty="0"/>
              <a:t>Belowground Carbon (</a:t>
            </a:r>
            <a:r>
              <a:rPr lang="en-US" sz="2000" dirty="0" err="1"/>
              <a:t>Karis</a:t>
            </a:r>
            <a:r>
              <a:rPr lang="en-US" sz="2000" dirty="0"/>
              <a:t> </a:t>
            </a:r>
            <a:r>
              <a:rPr lang="en-US" sz="2000" dirty="0" smtClean="0"/>
              <a:t>McFarlane)</a:t>
            </a:r>
            <a:endParaRPr lang="en-US" sz="2000" dirty="0"/>
          </a:p>
          <a:p>
            <a:pPr lvl="2"/>
            <a:endParaRPr lang="en-US" sz="2000" dirty="0"/>
          </a:p>
          <a:p>
            <a:pPr lvl="1"/>
            <a:r>
              <a:rPr lang="en-US" sz="2400" dirty="0" smtClean="0"/>
              <a:t>Questions</a:t>
            </a:r>
            <a:r>
              <a:rPr lang="en-US" sz="2400" dirty="0"/>
              <a:t>/brainstorming</a:t>
            </a:r>
          </a:p>
          <a:p>
            <a:r>
              <a:rPr lang="en-US" dirty="0" smtClean="0"/>
              <a:t>People</a:t>
            </a:r>
          </a:p>
          <a:p>
            <a:pPr lvl="1"/>
            <a:r>
              <a:rPr lang="en-US" sz="2400" dirty="0" smtClean="0"/>
              <a:t>Margaret Torn</a:t>
            </a:r>
          </a:p>
          <a:p>
            <a:pPr lvl="1"/>
            <a:r>
              <a:rPr lang="en-US" sz="2400" dirty="0" smtClean="0"/>
              <a:t>Deb </a:t>
            </a:r>
            <a:r>
              <a:rPr lang="en-US" sz="2400" dirty="0" err="1" smtClean="0"/>
              <a:t>Agarwal</a:t>
            </a:r>
            <a:endParaRPr lang="en-US" sz="2400" dirty="0" smtClean="0"/>
          </a:p>
          <a:p>
            <a:pPr lvl="1"/>
            <a:r>
              <a:rPr lang="en-US" sz="2400" dirty="0" smtClean="0"/>
              <a:t>Dennis </a:t>
            </a:r>
            <a:r>
              <a:rPr lang="en-US" sz="2400" dirty="0" err="1" smtClean="0"/>
              <a:t>Baldocchi</a:t>
            </a:r>
            <a:endParaRPr lang="en-US" sz="2400" dirty="0" smtClean="0"/>
          </a:p>
          <a:p>
            <a:pPr lvl="1"/>
            <a:r>
              <a:rPr lang="en-US" sz="2400" dirty="0" err="1" smtClean="0"/>
              <a:t>Sébastien</a:t>
            </a:r>
            <a:r>
              <a:rPr lang="en-US" sz="2400" dirty="0" smtClean="0"/>
              <a:t> </a:t>
            </a:r>
            <a:r>
              <a:rPr lang="en-US" sz="2400" dirty="0" err="1" smtClean="0"/>
              <a:t>Biraud</a:t>
            </a:r>
            <a:endParaRPr lang="en-US" sz="2400" dirty="0" smtClean="0"/>
          </a:p>
          <a:p>
            <a:pPr lvl="1"/>
            <a:r>
              <a:rPr lang="en-US" sz="2400" dirty="0" smtClean="0"/>
              <a:t>Gary </a:t>
            </a:r>
            <a:r>
              <a:rPr lang="en-US" sz="2400" dirty="0" err="1" smtClean="0"/>
              <a:t>Geernaert</a:t>
            </a:r>
            <a:endParaRPr lang="en-US" sz="2400" dirty="0" smtClean="0"/>
          </a:p>
          <a:p>
            <a:pPr lvl="1"/>
            <a:r>
              <a:rPr lang="en-US" sz="2400" dirty="0" smtClean="0"/>
              <a:t>Gilberto </a:t>
            </a:r>
            <a:r>
              <a:rPr lang="en-US" sz="2400" dirty="0" err="1" smtClean="0"/>
              <a:t>Pastorello</a:t>
            </a:r>
            <a:endParaRPr lang="en-US" sz="2400" dirty="0" smtClean="0"/>
          </a:p>
          <a:p>
            <a:pPr lvl="1"/>
            <a:r>
              <a:rPr lang="en-US" sz="2400" dirty="0" smtClean="0"/>
              <a:t>Martin </a:t>
            </a:r>
            <a:r>
              <a:rPr lang="en-US" sz="2400" dirty="0" err="1" smtClean="0"/>
              <a:t>Beland</a:t>
            </a:r>
            <a:endParaRPr lang="en-US" sz="2400" dirty="0" smtClean="0"/>
          </a:p>
          <a:p>
            <a:pPr lvl="1"/>
            <a:r>
              <a:rPr lang="en-US" sz="2400" dirty="0" smtClean="0"/>
              <a:t>Peter Curtis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9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Long-Term Core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Interviewed 15 potential long-term “Core Sites”</a:t>
            </a:r>
          </a:p>
          <a:p>
            <a:r>
              <a:rPr lang="en-US" sz="2800" dirty="0" smtClean="0"/>
              <a:t>Selected 12 finalists for “Core Site” funding</a:t>
            </a:r>
          </a:p>
          <a:p>
            <a:r>
              <a:rPr lang="en-US" sz="2800" dirty="0" smtClean="0"/>
              <a:t>Nine contracts either issued or in process now</a:t>
            </a:r>
          </a:p>
          <a:p>
            <a:r>
              <a:rPr lang="en-US" sz="2800" dirty="0" smtClean="0"/>
              <a:t>The selected core site clusters represent 12 primary towers, 26 secondary towers (&gt;25% of all active </a:t>
            </a:r>
            <a:r>
              <a:rPr lang="en-US" sz="2800" dirty="0" err="1" smtClean="0"/>
              <a:t>AmeriFlux</a:t>
            </a:r>
            <a:r>
              <a:rPr lang="en-US" sz="2800" dirty="0" smtClean="0"/>
              <a:t> sites)</a:t>
            </a:r>
          </a:p>
          <a:p>
            <a:r>
              <a:rPr lang="en-US" sz="2800" dirty="0" smtClean="0"/>
              <a:t>AMP Technical QA/QC visited 7 core sites, and loaned instrumentation to minimize data gaps</a:t>
            </a:r>
          </a:p>
          <a:p>
            <a:r>
              <a:rPr lang="en-US" sz="2800" dirty="0" smtClean="0"/>
              <a:t>AMP supported core site recovery from forest fire</a:t>
            </a:r>
            <a:br>
              <a:rPr lang="en-US" sz="2800" dirty="0" smtClean="0"/>
            </a:br>
            <a:r>
              <a:rPr lang="en-US" sz="2800" dirty="0" smtClean="0"/>
              <a:t>(US-</a:t>
            </a:r>
            <a:r>
              <a:rPr lang="en-US" sz="2800" dirty="0" err="1" smtClean="0"/>
              <a:t>Vcm</a:t>
            </a:r>
            <a:r>
              <a:rPr lang="en-US" sz="2800" dirty="0" smtClean="0"/>
              <a:t>, a subalpine mixed conifer forest)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89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Long term observations for </a:t>
            </a:r>
            <a:br>
              <a:rPr lang="en-US" sz="3600" dirty="0" smtClean="0"/>
            </a:br>
            <a:r>
              <a:rPr lang="en-US" sz="3200" i="1" dirty="0"/>
              <a:t>Detecting, understanding, and modeling</a:t>
            </a:r>
            <a:r>
              <a:rPr lang="en-US" sz="3200" i="1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803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Response to disturbance or management</a:t>
            </a:r>
          </a:p>
          <a:p>
            <a:pPr lvl="1"/>
            <a:r>
              <a:rPr lang="en-US" sz="2000" dirty="0" smtClean="0"/>
              <a:t>cumulative emissions policy and land use </a:t>
            </a:r>
          </a:p>
          <a:p>
            <a:r>
              <a:rPr lang="en-US" sz="2800" dirty="0" smtClean="0"/>
              <a:t>Atmospheric trends</a:t>
            </a:r>
          </a:p>
          <a:p>
            <a:pPr lvl="1"/>
            <a:r>
              <a:rPr lang="en-US" sz="2000" dirty="0" smtClean="0"/>
              <a:t>Effects of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Fertilization</a:t>
            </a:r>
          </a:p>
          <a:p>
            <a:r>
              <a:rPr lang="en-US" sz="2800" dirty="0" smtClean="0"/>
              <a:t>Climate Trends</a:t>
            </a:r>
          </a:p>
          <a:p>
            <a:pPr lvl="1"/>
            <a:r>
              <a:rPr lang="en-US" sz="2000" dirty="0" smtClean="0"/>
              <a:t>Changes in phenology</a:t>
            </a:r>
          </a:p>
          <a:p>
            <a:r>
              <a:rPr lang="en-US" sz="2800" dirty="0" smtClean="0"/>
              <a:t>Climate Events</a:t>
            </a:r>
          </a:p>
          <a:p>
            <a:pPr lvl="1"/>
            <a:r>
              <a:rPr lang="en-US" sz="2000" dirty="0" smtClean="0"/>
              <a:t>Response to Droughts</a:t>
            </a:r>
          </a:p>
          <a:p>
            <a:r>
              <a:rPr lang="en-US" sz="2800" dirty="0" smtClean="0"/>
              <a:t>Detecting &amp; attributing changes in emissions and atmospheric concentrations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9564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EXCERPTS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91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67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Long-Term Core Sites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40ED-952C-F140-9B88-A2717EC90E92}" type="slidenum">
              <a:rPr lang="en-US" smtClean="0"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5588" y="4970149"/>
            <a:ext cx="4067068" cy="1200329"/>
          </a:xfrm>
          <a:prstGeom prst="rect">
            <a:avLst/>
          </a:prstGeom>
          <a:solidFill>
            <a:schemeClr val="bg1"/>
          </a:solidFill>
          <a:ln>
            <a:solidFill>
              <a:srgbClr val="9BBB59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Site selection criteria (DOE RFP) 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/>
              <a:t>PI </a:t>
            </a:r>
            <a:r>
              <a:rPr lang="en-US" sz="1200" dirty="0"/>
              <a:t>is interested and </a:t>
            </a:r>
            <a:r>
              <a:rPr lang="en-US" sz="1200" dirty="0" smtClean="0"/>
              <a:t>able </a:t>
            </a: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sz="1200" dirty="0" smtClean="0"/>
              <a:t>Site </a:t>
            </a:r>
            <a:r>
              <a:rPr lang="en-US" sz="1200" dirty="0"/>
              <a:t>characteristics </a:t>
            </a:r>
            <a:r>
              <a:rPr lang="en-US" sz="1200" dirty="0" smtClean="0"/>
              <a:t>suitable for long term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/>
              <a:t>Long</a:t>
            </a:r>
            <a:r>
              <a:rPr lang="en-US" sz="1200" dirty="0"/>
              <a:t>-term site </a:t>
            </a:r>
            <a:r>
              <a:rPr lang="en-US" sz="1200" dirty="0" smtClean="0"/>
              <a:t>(&gt;10 years)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/>
              <a:t>Diagnostics of current </a:t>
            </a:r>
            <a:r>
              <a:rPr lang="en-US" sz="1200" dirty="0" smtClean="0"/>
              <a:t>dataset,  data up to date</a:t>
            </a: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sz="1200" dirty="0" smtClean="0"/>
              <a:t>Publication record</a:t>
            </a:r>
            <a:endParaRPr lang="en-US" sz="1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15088"/>
            <a:ext cx="4621058" cy="3154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1" dirty="0" smtClean="0">
                <a:latin typeface="Arial"/>
                <a:cs typeface="Arial"/>
              </a:rPr>
              <a:t>Initial charge: fund 10-15 core sites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endParaRPr lang="en-US" sz="1800" b="1" dirty="0" smtClean="0"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sz="1800" b="1" dirty="0" smtClean="0">
                <a:latin typeface="Arial"/>
                <a:cs typeface="Arial"/>
              </a:rPr>
              <a:t>Progress</a:t>
            </a:r>
            <a:endParaRPr lang="en-US" sz="1800" dirty="0" smtClean="0">
              <a:latin typeface="Arial"/>
              <a:cs typeface="Arial"/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>
                <a:latin typeface="Arial"/>
                <a:cs typeface="Arial"/>
              </a:rPr>
              <a:t>Criteria from DOE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latin typeface="Arial"/>
                <a:cs typeface="Arial"/>
              </a:rPr>
              <a:t>PI questionnaire, discussion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latin typeface="Arial"/>
                <a:cs typeface="Arial"/>
              </a:rPr>
              <a:t>Data diagnostics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/>
                <a:cs typeface="Arial"/>
              </a:rPr>
              <a:t>Selected 13 clusters for </a:t>
            </a:r>
            <a:r>
              <a:rPr lang="en-US" sz="1800" dirty="0" smtClean="0">
                <a:latin typeface="Arial"/>
                <a:cs typeface="Arial"/>
              </a:rPr>
              <a:t>funding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latin typeface="Arial"/>
                <a:cs typeface="Arial"/>
              </a:rPr>
              <a:t>Three sites still under discussion.</a:t>
            </a:r>
          </a:p>
          <a:p>
            <a:pPr lvl="1">
              <a:spcBef>
                <a:spcPts val="0"/>
              </a:spcBef>
            </a:pPr>
            <a:endParaRPr lang="en-US" sz="1800" dirty="0" smtClean="0"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sz="1800" b="1" dirty="0" smtClean="0">
                <a:solidFill>
                  <a:srgbClr val="800000"/>
                </a:solidFill>
                <a:latin typeface="Arial"/>
                <a:cs typeface="Arial"/>
              </a:rPr>
              <a:t>Delivering &gt;41 sites, in 13 clusters, run by 13 teams 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4162" y="6360456"/>
            <a:ext cx="119711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* In discussion</a:t>
            </a:r>
            <a:endParaRPr lang="en-US" sz="1200" dirty="0">
              <a:solidFill>
                <a:srgbClr val="00009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32052"/>
              </p:ext>
            </p:extLst>
          </p:nvPr>
        </p:nvGraphicFramePr>
        <p:xfrm>
          <a:off x="5184162" y="1246001"/>
          <a:ext cx="3502638" cy="511035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38470"/>
                <a:gridCol w="532168"/>
                <a:gridCol w="1532000"/>
              </a:tblGrid>
              <a:tr h="577400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>
                          <a:solidFill>
                            <a:srgbClr val="FFFFFF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Name of Cluster 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FFFFFF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Number of Sites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FFFFFF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PI’s (primary bolded)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ChEAS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Desai,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Davis, Thom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Harvard Forest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 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Munger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Howland Forest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Hollinger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Morgan Monroe State Forest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Novick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Rahman, Phillips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New Mexico Elevation Gradient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Litvak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Niwot Ridge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Blanken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Bowling, Monson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N. 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Carolina </a:t>
                      </a: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Loblolly- Alligator </a:t>
                      </a: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River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Noormets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Tonzi/Vaira/Delta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Baldocchi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UMBS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Curtis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Nadelhoffer, Bohrer, Gough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88678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Walnut Gulch/Santa Rita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5 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Scott, </a:t>
                      </a: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Barron-</a:t>
                      </a:r>
                      <a:r>
                        <a:rPr lang="en-US" sz="1050" kern="1200" dirty="0" err="1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Gafford</a:t>
                      </a: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Konza Prairie*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Brunsell</a:t>
                      </a:r>
                      <a:r>
                        <a:rPr lang="en-US" sz="1050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Metolius*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Law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314412"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Rosemount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US" sz="1050" b="1" kern="1200" dirty="0" err="1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Griffis</a:t>
                      </a:r>
                      <a:r>
                        <a:rPr lang="en-US" sz="1050" b="1" kern="1200" dirty="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050" kern="1200" dirty="0">
                          <a:solidFill>
                            <a:srgbClr val="000090"/>
                          </a:solidFill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Baker</a:t>
                      </a:r>
                      <a:endParaRPr lang="en-US" sz="1200" dirty="0"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09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5535" y="705545"/>
            <a:ext cx="3064411" cy="22983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19800" y="20574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month post burn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6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6871"/>
            <a:ext cx="5077691" cy="657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27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9070"/>
            <a:ext cx="3200400" cy="42672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299155" y="1600200"/>
            <a:ext cx="5844845" cy="3886200"/>
            <a:chOff x="3299155" y="1600200"/>
            <a:chExt cx="5844845" cy="3886200"/>
          </a:xfrm>
        </p:grpSpPr>
        <p:pic>
          <p:nvPicPr>
            <p:cNvPr id="1027" name="Picture 3" descr="C:\Users\Marcy\Pictures\Burned MCon FLux Tower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9155" y="1600200"/>
              <a:ext cx="5844845" cy="3886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517711" y="1720530"/>
              <a:ext cx="762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tower</a:t>
              </a:r>
              <a:endParaRPr lang="en-US" b="1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6830342" y="1985886"/>
              <a:ext cx="616746" cy="300394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 descr="https://scontent-a.xx.fbcdn.net/hphotos-ash3/482434_637749349586631_208374336_n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2417" y="-260846"/>
            <a:ext cx="3528890" cy="23507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82262" y="51918"/>
            <a:ext cx="6161738" cy="154828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800" dirty="0" smtClean="0"/>
              <a:t>Stand-replacing fire hit the </a:t>
            </a:r>
            <a:r>
              <a:rPr lang="en-US" sz="2800" dirty="0" err="1" smtClean="0"/>
              <a:t>Valles</a:t>
            </a:r>
            <a:r>
              <a:rPr lang="en-US" sz="2800" dirty="0" smtClean="0"/>
              <a:t> </a:t>
            </a:r>
            <a:r>
              <a:rPr lang="en-US" sz="2800" dirty="0"/>
              <a:t>Caldera </a:t>
            </a:r>
            <a:r>
              <a:rPr lang="en-US" sz="2800" dirty="0" smtClean="0"/>
              <a:t>Ponderosa Pine (</a:t>
            </a:r>
            <a:r>
              <a:rPr lang="en-US" sz="2800" dirty="0" err="1" smtClean="0"/>
              <a:t>Vcp</a:t>
            </a:r>
            <a:r>
              <a:rPr lang="en-US" sz="2800" dirty="0" smtClean="0"/>
              <a:t>) AmeriFlux site in June 2013 </a:t>
            </a:r>
          </a:p>
          <a:p>
            <a:r>
              <a:rPr lang="en-US" sz="2800" dirty="0" smtClean="0"/>
              <a:t> </a:t>
            </a:r>
            <a:endParaRPr lang="en-US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9597351" y="228628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Thompson Ridge Fire devastated the </a:t>
            </a:r>
            <a:r>
              <a:rPr lang="en-US" dirty="0" err="1"/>
              <a:t>Valles</a:t>
            </a:r>
            <a:r>
              <a:rPr lang="en-US" dirty="0"/>
              <a:t> Caldera National Preserve (May 31-July 2, 2013), where two AmeriFlux sites are located—one in a ponderosa pine forest (US-</a:t>
            </a:r>
            <a:r>
              <a:rPr lang="en-US" dirty="0" err="1"/>
              <a:t>Vcp</a:t>
            </a:r>
            <a:r>
              <a:rPr lang="en-US" dirty="0"/>
              <a:t>, </a:t>
            </a:r>
            <a:r>
              <a:rPr lang="en-US" dirty="0" err="1"/>
              <a:t>Valles</a:t>
            </a:r>
            <a:r>
              <a:rPr lang="en-US" dirty="0"/>
              <a:t> Caldera Pondera Pine ) and the other in a subalpine mixed conifer forest (US-</a:t>
            </a:r>
            <a:r>
              <a:rPr lang="en-US" dirty="0" err="1"/>
              <a:t>Vcm</a:t>
            </a:r>
            <a:r>
              <a:rPr lang="en-US" dirty="0"/>
              <a:t>, </a:t>
            </a:r>
            <a:r>
              <a:rPr lang="en-US" dirty="0" err="1"/>
              <a:t>Valles</a:t>
            </a:r>
            <a:r>
              <a:rPr lang="en-US" dirty="0"/>
              <a:t> Caldera, Mixed Conifer), both established in 2006 (PI: Marcy </a:t>
            </a:r>
            <a:r>
              <a:rPr lang="en-US" dirty="0" err="1"/>
              <a:t>Litvak</a:t>
            </a:r>
            <a:r>
              <a:rPr lang="en-US" dirty="0"/>
              <a:t>, University of New Mexico). </a:t>
            </a:r>
          </a:p>
        </p:txBody>
      </p:sp>
      <p:sp>
        <p:nvSpPr>
          <p:cNvPr id="9" name="Rectangle 8"/>
          <p:cNvSpPr/>
          <p:nvPr/>
        </p:nvSpPr>
        <p:spPr>
          <a:xfrm>
            <a:off x="1836055" y="60988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Thompson Ridge Fire burned 24,000 acres in the </a:t>
            </a:r>
            <a:r>
              <a:rPr lang="en-US" dirty="0" err="1"/>
              <a:t>Valles</a:t>
            </a:r>
            <a:r>
              <a:rPr lang="en-US" dirty="0"/>
              <a:t> Caldera National Preserve  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b="18520"/>
          <a:stretch/>
        </p:blipFill>
        <p:spPr>
          <a:xfrm>
            <a:off x="0" y="-1079242"/>
            <a:ext cx="1764056" cy="9252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grpSp>
        <p:nvGrpSpPr>
          <p:cNvPr id="17" name="Group 16"/>
          <p:cNvGrpSpPr/>
          <p:nvPr/>
        </p:nvGrpSpPr>
        <p:grpSpPr>
          <a:xfrm>
            <a:off x="0" y="1"/>
            <a:ext cx="1941723" cy="1142050"/>
            <a:chOff x="-5310351" y="4871603"/>
            <a:chExt cx="3790359" cy="2229350"/>
          </a:xfrm>
        </p:grpSpPr>
        <p:pic>
          <p:nvPicPr>
            <p:cNvPr id="7" name="Picture 6" descr="AmeriFlux map - 20131126 - SCB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03" t="21667" r="9536" b="14058"/>
            <a:stretch/>
          </p:blipFill>
          <p:spPr>
            <a:xfrm>
              <a:off x="-5310351" y="4871603"/>
              <a:ext cx="3790359" cy="2229350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>
              <a:off x="-4080487" y="5695514"/>
              <a:ext cx="848101" cy="38478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5268773" y="5491604"/>
            <a:ext cx="219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Photos: Marcy </a:t>
            </a:r>
            <a:r>
              <a:rPr lang="en-US" dirty="0" err="1"/>
              <a:t>Litvak</a:t>
            </a:r>
            <a:r>
              <a:rPr lang="en-US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98168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cy\AppData\Local\Temp\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40576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62600" y="16002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Newly instrumented tower.  Functional as of October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73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 Activities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AmeriFlux</a:t>
            </a:r>
            <a:r>
              <a:rPr lang="en-US" dirty="0" smtClean="0"/>
              <a:t> Annual Meeting 2013 (held jointly with NACP)</a:t>
            </a:r>
          </a:p>
          <a:p>
            <a:r>
              <a:rPr lang="en-US" dirty="0" smtClean="0"/>
              <a:t>Two science steering committee meetings</a:t>
            </a:r>
          </a:p>
          <a:p>
            <a:r>
              <a:rPr lang="en-US" dirty="0" err="1" smtClean="0"/>
              <a:t>Agarwal</a:t>
            </a:r>
            <a:r>
              <a:rPr lang="en-US" dirty="0" smtClean="0"/>
              <a:t> led ESA 2013 workshop on “Managing and Innovating the Lifecycle of Your Data”</a:t>
            </a:r>
          </a:p>
          <a:p>
            <a:r>
              <a:rPr lang="en-US" dirty="0" smtClean="0"/>
              <a:t>Ongoing communication with people at ICOS, NEON, FLUXNET. Contributing to COOPEUS.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3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 Activities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Signed up 14 new and returning towers to </a:t>
            </a:r>
            <a:r>
              <a:rPr lang="en-US" dirty="0" err="1" smtClean="0"/>
              <a:t>AmeriFlux</a:t>
            </a:r>
            <a:r>
              <a:rPr lang="en-US" dirty="0" smtClean="0"/>
              <a:t> Network. New site inquiries form Central and South America</a:t>
            </a:r>
          </a:p>
          <a:p>
            <a:r>
              <a:rPr lang="en-US" dirty="0" smtClean="0"/>
              <a:t>Commissioned two white papers on belowground carbon and LIDAR; now in draft</a:t>
            </a:r>
          </a:p>
          <a:p>
            <a:r>
              <a:rPr lang="en-US" dirty="0" smtClean="0"/>
              <a:t>Developed concept and secured funding for a new Rapid Response Flux System (thanks to ?)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88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Annual meeting—David Hollinger and Peter Curtis…  (is there a third member yet?)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4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Rolling out the next FLUXNET set—Margaret Torn and Deb </a:t>
            </a:r>
            <a:r>
              <a:rPr lang="en-US" dirty="0" err="1" smtClean="0"/>
              <a:t>Agarwal</a:t>
            </a:r>
            <a:endParaRPr lang="en-US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level data processing</a:t>
            </a:r>
          </a:p>
          <a:p>
            <a:r>
              <a:rPr lang="en-US" dirty="0" smtClean="0"/>
              <a:t>BADM </a:t>
            </a:r>
          </a:p>
          <a:p>
            <a:r>
              <a:rPr lang="en-US" dirty="0" smtClean="0"/>
              <a:t>Communications (Give Gilberto time to talk about process; encourage attending MS meeting Wed evening)</a:t>
            </a:r>
          </a:p>
          <a:p>
            <a:r>
              <a:rPr lang="en-US" dirty="0" smtClean="0"/>
              <a:t>In the past the tower teams asked to look at data before it rolls out as public.  How do they want to proceed?</a:t>
            </a:r>
          </a:p>
          <a:p>
            <a:r>
              <a:rPr lang="en-US" dirty="0"/>
              <a:t>W</a:t>
            </a:r>
            <a:r>
              <a:rPr lang="en-US" dirty="0" smtClean="0"/>
              <a:t>ebsite redesign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84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QA/QC site visit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9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Brainstorming?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Volunteers to test redesigned site (Feb 2014)</a:t>
            </a:r>
          </a:p>
          <a:p>
            <a:r>
              <a:rPr lang="en-US" dirty="0" smtClean="0"/>
              <a:t>Ideas for mobile apps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0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F60C-0B6C-354E-B6D4-3CDAB2C2AF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1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1196</Words>
  <Application>Microsoft Macintosh PowerPoint</Application>
  <PresentationFormat>On-screen Show (4:3)</PresentationFormat>
  <Paragraphs>236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EXCERPTS</vt:lpstr>
      <vt:lpstr>AMP Activities for 2013</vt:lpstr>
      <vt:lpstr>AMP Activities for 2013</vt:lpstr>
      <vt:lpstr>Plans for 2014</vt:lpstr>
      <vt:lpstr>Plans for 2014</vt:lpstr>
      <vt:lpstr>QA/QC site visit experience</vt:lpstr>
      <vt:lpstr>Questions? Brainstorming?</vt:lpstr>
      <vt:lpstr>PowerPoint Presentation</vt:lpstr>
      <vt:lpstr>PowerPoint Presentation</vt:lpstr>
      <vt:lpstr>PowerPoint Presentation</vt:lpstr>
      <vt:lpstr>Announcements Three upcoming events</vt:lpstr>
      <vt:lpstr>Announcements Three upcoming events</vt:lpstr>
      <vt:lpstr>Long-term Core Sites</vt:lpstr>
      <vt:lpstr>Long-term Core Sites</vt:lpstr>
      <vt:lpstr>AmeriFlux Town Hall</vt:lpstr>
      <vt:lpstr>AmeriFlux Town Hall</vt:lpstr>
      <vt:lpstr>Long-Term Core Sites</vt:lpstr>
      <vt:lpstr>Long term observations for  Detecting, understanding, and modeling:</vt:lpstr>
      <vt:lpstr>Long-Term Core Sites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EXCERPTS</dc:title>
  <dc:creator>Margaret Torn</dc:creator>
  <cp:lastModifiedBy>Rachel Hollowgrass</cp:lastModifiedBy>
  <cp:revision>6</cp:revision>
  <dcterms:created xsi:type="dcterms:W3CDTF">2013-12-06T07:39:47Z</dcterms:created>
  <dcterms:modified xsi:type="dcterms:W3CDTF">2014-07-23T22:21:51Z</dcterms:modified>
</cp:coreProperties>
</file>