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4" r:id="rId2"/>
    <p:sldId id="270" r:id="rId3"/>
    <p:sldId id="268" r:id="rId4"/>
    <p:sldId id="283" r:id="rId5"/>
    <p:sldId id="273" r:id="rId6"/>
    <p:sldId id="274" r:id="rId7"/>
    <p:sldId id="285" r:id="rId8"/>
    <p:sldId id="286" r:id="rId9"/>
    <p:sldId id="278" r:id="rId10"/>
    <p:sldId id="280" r:id="rId11"/>
    <p:sldId id="284" r:id="rId12"/>
    <p:sldId id="279" r:id="rId13"/>
    <p:sldId id="282" r:id="rId14"/>
    <p:sldId id="275" r:id="rId15"/>
    <p:sldId id="27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2B45"/>
    <a:srgbClr val="032B44"/>
    <a:srgbClr val="062A44"/>
    <a:srgbClr val="062E44"/>
    <a:srgbClr val="003366"/>
    <a:srgbClr val="336699"/>
    <a:srgbClr val="99CCFF"/>
    <a:srgbClr val="66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485" autoAdjust="0"/>
    <p:restoredTop sz="94626" autoAdjust="0"/>
  </p:normalViewPr>
  <p:slideViewPr>
    <p:cSldViewPr snapToGrid="0">
      <p:cViewPr>
        <p:scale>
          <a:sx n="112" d="100"/>
          <a:sy n="112" d="100"/>
        </p:scale>
        <p:origin x="-3488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0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/>
            </a:lvl1pPr>
          </a:lstStyle>
          <a:p>
            <a:fld id="{BBF3ED6D-001A-4FA5-9E17-D807AC6EE7E1}" type="datetime1">
              <a:rPr lang="en-US"/>
              <a:pPr/>
              <a:t>1/10/14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8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800"/>
            </a:lvl1pPr>
          </a:lstStyle>
          <a:p>
            <a:fld id="{7E7801B5-61D6-4D09-8546-72F4B9330FA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2797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9AEB640-676E-411F-8326-04B97F683B1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2934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EB640-676E-411F-8326-04B97F683B1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364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2685BA-6D04-43C8-9246-B4F4DF7D8C0D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945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460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defTabSz="457107" eaLnBrk="1" hangingPunct="1">
              <a:spcBef>
                <a:spcPct val="0"/>
              </a:spcBef>
            </a:pPr>
            <a:endParaRPr lang="en-US" dirty="0" smtClean="0">
              <a:ea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A6BBE8-C770-498A-8717-E925EE17BD5A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225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2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defTabSz="465793" eaLnBrk="1" hangingPunct="1">
              <a:spcBef>
                <a:spcPct val="0"/>
              </a:spcBef>
            </a:pPr>
            <a:endParaRPr lang="en-US" dirty="0" smtClean="0">
              <a:ea typeface="ＭＳ Ｐゴシック" pitchFamily="1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EHS All Hands September 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XBD200302-00063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" t="26352" r="66402" b="172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066800"/>
            <a:ext cx="9144000" cy="5791200"/>
          </a:xfrm>
          <a:prstGeom prst="rect">
            <a:avLst/>
          </a:prstGeom>
          <a:solidFill>
            <a:srgbClr val="376092">
              <a:alpha val="9097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1800" dirty="0">
              <a:latin typeface="Arial" pitchFamily="-109" charset="0"/>
              <a:ea typeface="ＭＳ Ｐゴシック" pitchFamily="-109" charset="-128"/>
            </a:endParaRPr>
          </a:p>
        </p:txBody>
      </p:sp>
      <p:sp>
        <p:nvSpPr>
          <p:cNvPr id="6" name="Rectangle 1031"/>
          <p:cNvSpPr>
            <a:spLocks noChangeArrowheads="1"/>
          </p:cNvSpPr>
          <p:nvPr userDrawn="1"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09" charset="0"/>
              <a:ea typeface="ＭＳ Ｐゴシック" pitchFamily="-109" charset="-128"/>
            </a:endParaRPr>
          </a:p>
        </p:txBody>
      </p:sp>
      <p:pic>
        <p:nvPicPr>
          <p:cNvPr id="7" name="Picture 7" descr="LBNL_Banner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91440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7928" y="2130425"/>
            <a:ext cx="7070271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7082971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23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9902-9448-4AF8-86B9-B4B65CE349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625" y="1573213"/>
            <a:ext cx="7781925" cy="43688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900"/>
              </a:spcBef>
              <a:buFont typeface="Arial"/>
              <a:buChar char="•"/>
              <a:defRPr/>
            </a:lvl2pPr>
            <a:lvl3pPr marL="458788" indent="-177800">
              <a:spcBef>
                <a:spcPts val="500"/>
              </a:spcBef>
              <a:defRPr/>
            </a:lvl3pPr>
            <a:lvl4pPr marL="687388" indent="-177800">
              <a:spcBef>
                <a:spcPts val="400"/>
              </a:spcBef>
              <a:buSzPct val="50000"/>
              <a:buFont typeface="Arial"/>
              <a:buChar char="•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51FAFF-D5DD-43FB-81F9-8832577C43B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886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8613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8613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9ED1F7-D4A3-4CD9-A5C2-DD2C8F0678F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6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DFF7A5-13D9-417B-ADAE-077475A4665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21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8F5258-5B82-4A25-900B-A7490FFD29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04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9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63FC7C-A723-42A8-A8CF-F48B5D1A87F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14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16B488-3F75-42A4-9CCD-16F1C0C49BD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36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2625" y="260350"/>
            <a:ext cx="7781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043613"/>
            <a:ext cx="9144000" cy="1587"/>
          </a:xfrm>
          <a:prstGeom prst="line">
            <a:avLst/>
          </a:prstGeom>
          <a:ln w="6350" cap="flat" cmpd="sng" algn="ctr">
            <a:solidFill>
              <a:schemeClr val="tx2">
                <a:lumMod val="7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7" descr="LBNL_small_logo.psd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075" y="6242050"/>
            <a:ext cx="568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2138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600">
                <a:solidFill>
                  <a:srgbClr val="898989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600">
                <a:solidFill>
                  <a:srgbClr val="898989"/>
                </a:solidFill>
              </a:defRPr>
            </a:lvl1pPr>
          </a:lstStyle>
          <a:p>
            <a:fld id="{0474DC4B-281C-40FA-A327-5BD33639AFC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9" r:id="rId2"/>
    <p:sldLayoutId id="2147483706" r:id="rId3"/>
    <p:sldLayoutId id="2147483700" r:id="rId4"/>
    <p:sldLayoutId id="2147483701" r:id="rId5"/>
    <p:sldLayoutId id="2147483702" r:id="rId6"/>
    <p:sldLayoutId id="2147483707" r:id="rId7"/>
    <p:sldLayoutId id="2147483703" r:id="rId8"/>
    <p:sldLayoutId id="2147483704" r:id="rId9"/>
    <p:sldLayoutId id="2147483708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ts val="900"/>
        </a:spcBef>
        <a:spcAft>
          <a:spcPct val="0"/>
        </a:spcAft>
        <a:defRPr sz="2400">
          <a:solidFill>
            <a:srgbClr val="003366"/>
          </a:solidFill>
          <a:latin typeface="+mn-lt"/>
          <a:ea typeface="MS PGothic" pitchFamily="34" charset="-128"/>
          <a:cs typeface="+mn-cs"/>
        </a:defRPr>
      </a:lvl1pPr>
      <a:lvl2pPr marL="288925" indent="-227013" algn="l" rtl="0" eaLnBrk="1" fontAlgn="base" hangingPunct="1">
        <a:spcBef>
          <a:spcPts val="500"/>
        </a:spcBef>
        <a:spcAft>
          <a:spcPct val="0"/>
        </a:spcAft>
        <a:buSzPct val="85000"/>
        <a:buChar char="–"/>
        <a:defRPr sz="2400">
          <a:solidFill>
            <a:srgbClr val="003366"/>
          </a:solidFill>
          <a:latin typeface="+mn-lt"/>
          <a:ea typeface="MS PGothic" pitchFamily="34" charset="-128"/>
        </a:defRPr>
      </a:lvl2pPr>
      <a:lvl3pPr marL="573088" indent="-117475" algn="l" rtl="0" eaLnBrk="1" fontAlgn="base" hangingPunct="1">
        <a:spcBef>
          <a:spcPts val="400"/>
        </a:spcBef>
        <a:spcAft>
          <a:spcPct val="0"/>
        </a:spcAft>
        <a:buSzPct val="75000"/>
        <a:buFont typeface="Lucida Grande" pitchFamily="-109" charset="0"/>
        <a:buChar char="–"/>
        <a:defRPr sz="2400">
          <a:solidFill>
            <a:srgbClr val="003366"/>
          </a:solidFill>
          <a:latin typeface="+mn-lt"/>
          <a:ea typeface="MS PGothic" pitchFamily="34" charset="-128"/>
        </a:defRPr>
      </a:lvl3pPr>
      <a:lvl4pPr marL="909638" indent="-227013" algn="l" rtl="0" eaLnBrk="1" fontAlgn="base" hangingPunct="1">
        <a:spcBef>
          <a:spcPct val="20000"/>
        </a:spcBef>
        <a:spcAft>
          <a:spcPct val="0"/>
        </a:spcAft>
        <a:buSzPct val="75000"/>
        <a:buFont typeface="Lucida Grande" pitchFamily="-109" charset="0"/>
        <a:buChar char="–"/>
        <a:defRPr sz="2400">
          <a:solidFill>
            <a:srgbClr val="003366"/>
          </a:solidFill>
          <a:latin typeface="+mn-lt"/>
          <a:ea typeface="MS PGothic" pitchFamily="34" charset="-128"/>
        </a:defRPr>
      </a:lvl4pPr>
      <a:lvl5pPr marL="1146175" indent="-236538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366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oleObject" Target="../embeddings/oleObject1.bin"/><Relationship Id="rId6" Type="http://schemas.openxmlformats.org/officeDocument/2006/relationships/package" Target="../embeddings/Microsoft_Word_Document1.docx"/><Relationship Id="rId7" Type="http://schemas.openxmlformats.org/officeDocument/2006/relationships/image" Target="../media/image14.emf"/><Relationship Id="rId8" Type="http://schemas.openxmlformats.org/officeDocument/2006/relationships/image" Target="../media/image1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387475" y="2130425"/>
            <a:ext cx="7070725" cy="1470025"/>
          </a:xfrm>
        </p:spPr>
        <p:txBody>
          <a:bodyPr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Safety Culture Improvement Program At LBNL</a:t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endParaRPr lang="en-US" dirty="0" smtClean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7083425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Presentation to DOE Operating Experience Committee </a:t>
            </a:r>
            <a:r>
              <a:rPr lang="en-US" dirty="0"/>
              <a:t>on January 14, 2014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Mike Ruggieri</a:t>
            </a:r>
          </a:p>
          <a:p>
            <a:pPr algn="ctr"/>
            <a:r>
              <a:rPr lang="en-US" sz="1800" b="0" dirty="0" smtClean="0"/>
              <a:t>Chair of the LBNL Safety Culture Work Group</a:t>
            </a:r>
          </a:p>
          <a:p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038" y="159753"/>
            <a:ext cx="7916361" cy="13620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We Publish Articles and Create Posters Recognizing Employee Activities That are Aligned With the Vision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57987" y="1888429"/>
            <a:ext cx="323649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lang="en-US" sz="1400" b="1" dirty="0">
                <a:solidFill>
                  <a:srgbClr val="0070C0"/>
                </a:solidFill>
                <a:cs typeface="Arial" pitchFamily="34" charset="0"/>
              </a:rPr>
              <a:t>Colleague’s Concern Prevents Amputation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 descr="https://commons.lbl.gov/download/attachments/87920777/KritscherPermanyer.jpg?version=1&amp;modificationDate=13534352237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496" y="2430156"/>
            <a:ext cx="190500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0800000" flipV="1">
            <a:off x="1167065" y="4057525"/>
            <a:ext cx="26830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was a chance encounter on a Wednesday afternoon in late September that may have saved Xavier Permanyer’s life. 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56219" y="1877265"/>
            <a:ext cx="3272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70C0"/>
                </a:solidFill>
              </a:rPr>
              <a:t>Lab Ergonomics – It’s Not Just About the Office 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475" y="2443840"/>
            <a:ext cx="190817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848726" y="4050068"/>
            <a:ext cx="32364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With help from </a:t>
            </a:r>
            <a:r>
              <a:rPr lang="en-US" sz="1200" b="1" dirty="0" smtClean="0">
                <a:solidFill>
                  <a:srgbClr val="0070C0"/>
                </a:solidFill>
              </a:rPr>
              <a:t>EHS </a:t>
            </a:r>
            <a:r>
              <a:rPr lang="en-US" sz="1200" b="1" dirty="0">
                <a:solidFill>
                  <a:srgbClr val="0070C0"/>
                </a:solidFill>
              </a:rPr>
              <a:t>ergonomist Melanie Alexandre, </a:t>
            </a:r>
            <a:r>
              <a:rPr lang="en-US" sz="1200" b="1" dirty="0" smtClean="0">
                <a:solidFill>
                  <a:srgbClr val="0070C0"/>
                </a:solidFill>
              </a:rPr>
              <a:t>Scientist Thorsten Weber created </a:t>
            </a:r>
            <a:r>
              <a:rPr lang="en-US" sz="1200" b="1" dirty="0">
                <a:solidFill>
                  <a:srgbClr val="0070C0"/>
                </a:solidFill>
              </a:rPr>
              <a:t>a new partnership to prevent ergonomics-related injuries among scientists and staffers working with the unique equipment found throughout Berkeley Lab.</a:t>
            </a:r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9pPr>
          </a:lstStyle>
          <a:p>
            <a:pPr algn="ctr"/>
            <a:endParaRPr lang="en-US" sz="600" dirty="0"/>
          </a:p>
          <a:p>
            <a:pPr algn="ctr"/>
            <a:fld id="{958F5258-5B82-4A25-900B-A7490FFD2923}" type="slidenum">
              <a:rPr lang="en-US" sz="600" smtClean="0">
                <a:solidFill>
                  <a:schemeClr val="bg1">
                    <a:lumMod val="50000"/>
                  </a:schemeClr>
                </a:solidFill>
              </a:rPr>
              <a:pPr algn="ctr"/>
              <a:t>10</a:t>
            </a:fld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4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1036">
            <a:off x="439408" y="2349935"/>
            <a:ext cx="2401570" cy="1370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9875">
            <a:off x="1873470" y="1896469"/>
            <a:ext cx="2387600" cy="137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134704" y="3414685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8568089"/>
              </p:ext>
            </p:extLst>
          </p:nvPr>
        </p:nvGraphicFramePr>
        <p:xfrm>
          <a:off x="1143000" y="3340100"/>
          <a:ext cx="68580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Document" r:id="rId6" imgW="6858000" imgH="177800" progId="Word.Document.12">
                  <p:embed/>
                </p:oleObj>
              </mc:Choice>
              <mc:Fallback>
                <p:oleObj name="Document" r:id="rId6" imgW="6858000" imgH="177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3000" y="3340100"/>
                        <a:ext cx="68580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7174" y="2542199"/>
            <a:ext cx="2799226" cy="285411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331349" y="4252896"/>
            <a:ext cx="3024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Hero Cards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000" dirty="0" smtClean="0"/>
              <a:t>&gt;100 cards exchanged since program began in</a:t>
            </a:r>
          </a:p>
          <a:p>
            <a:pPr algn="ctr"/>
            <a:r>
              <a:rPr lang="en-US" sz="2000" dirty="0" smtClean="0"/>
              <a:t>July 2013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317996" y="1662041"/>
            <a:ext cx="40281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• Receive card for “safe-ing” the day</a:t>
            </a:r>
          </a:p>
          <a:p>
            <a:r>
              <a:rPr lang="en-US" sz="1400" dirty="0" smtClean="0"/>
              <a:t>• Register it online </a:t>
            </a:r>
          </a:p>
          <a:p>
            <a:r>
              <a:rPr lang="en-US" sz="1400" dirty="0" smtClean="0"/>
              <a:t>• Track it as colleagues “Pay It </a:t>
            </a:r>
            <a:r>
              <a:rPr lang="en-US" sz="1400" dirty="0"/>
              <a:t>F</a:t>
            </a:r>
            <a:r>
              <a:rPr lang="en-US" sz="1400" dirty="0" smtClean="0"/>
              <a:t>orward”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347742" y="5473773"/>
            <a:ext cx="2807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Heroes </a:t>
            </a:r>
            <a:r>
              <a:rPr lang="en-US" sz="1400" dirty="0"/>
              <a:t>receive </a:t>
            </a:r>
            <a:r>
              <a:rPr lang="en-US" sz="1400" dirty="0" smtClean="0"/>
              <a:t>“</a:t>
            </a:r>
            <a:r>
              <a:rPr lang="en-US" sz="1400" dirty="0"/>
              <a:t>Safety Is Elemental” </a:t>
            </a:r>
            <a:r>
              <a:rPr lang="en-US" sz="1400" dirty="0" smtClean="0"/>
              <a:t>pin and are entered into quarterly raffle if eligible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277315" y="286395"/>
            <a:ext cx="8376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The Peer-to-Peer Thank You Card Program Recognizes Everyday Safety Activities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9pPr>
          </a:lstStyle>
          <a:p>
            <a:pPr algn="ctr"/>
            <a:endParaRPr lang="en-US" sz="600" dirty="0"/>
          </a:p>
          <a:p>
            <a:pPr algn="ctr"/>
            <a:fld id="{958F5258-5B82-4A25-900B-A7490FFD2923}" type="slidenum">
              <a:rPr lang="en-US" sz="600" smtClean="0">
                <a:solidFill>
                  <a:schemeClr val="bg1">
                    <a:lumMod val="50000"/>
                  </a:schemeClr>
                </a:solidFill>
              </a:rPr>
              <a:pPr algn="ctr"/>
              <a:t>11</a:t>
            </a:fld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8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49705" y="1687287"/>
            <a:ext cx="5426242" cy="412568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ＭＳ Ｐゴシック" charset="-128"/>
                <a:cs typeface="ＭＳ Ｐゴシック" charset="-128"/>
              </a:rPr>
              <a:t>111 Safety Spot Awards were given out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ea typeface="ＭＳ Ｐゴシック" charset="-128"/>
                <a:cs typeface="ＭＳ Ｐゴシック" charset="-128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in FY 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ea typeface="ＭＳ Ｐゴシック" charset="-128"/>
                <a:cs typeface="ＭＳ Ｐゴシック" charset="-128"/>
              </a:rPr>
              <a:t>2013. 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Spot Award Committee processes requests in &lt; 1 week.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lang="en-US" sz="2000" b="1" baseline="0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Most monetary</a:t>
            </a: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 a</a:t>
            </a:r>
            <a:r>
              <a:rPr lang="en-US" sz="2000" b="1" baseline="0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ward</a:t>
            </a: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 values are between $25 to $150 net to staff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lang="en-US" sz="2000" b="1" baseline="0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Non-monetary awards are also given.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EHS and safety staff in other divisions are not eligible for monetary award, but can receive pin and certificate.</a:t>
            </a:r>
            <a:endParaRPr lang="en-US" sz="2000" b="1" baseline="0" dirty="0">
              <a:solidFill>
                <a:srgbClr val="0070C0"/>
              </a:solidFill>
              <a:ea typeface="ＭＳ Ｐゴシック" charset="-128"/>
              <a:cs typeface="ＭＳ Ｐゴシック" charset="-128"/>
            </a:endParaRP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ea typeface="ＭＳ Ｐゴシック" charset="-128"/>
                <a:cs typeface="ＭＳ Ｐゴシック" charset="-128"/>
              </a:rPr>
              <a:t>Most awards were presented to staff for recognizing work hazards and taking action to mitigate the hazard.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endParaRPr lang="en-US" baseline="0" dirty="0">
              <a:ea typeface="ＭＳ Ｐゴシック" charset="-128"/>
              <a:cs typeface="ＭＳ Ｐゴシック" charset="-128"/>
            </a:endParaRPr>
          </a:p>
          <a:p>
            <a:pPr lvl="1" eaLnBrk="0" hangingPunct="0"/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4287" y="378826"/>
            <a:ext cx="81163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Aft>
                <a:spcPts val="1800"/>
              </a:spcAft>
            </a:pPr>
            <a:r>
              <a:rPr lang="en-US" sz="3200" b="1" dirty="0" smtClean="0">
                <a:cs typeface="Arial" charset="0"/>
              </a:rPr>
              <a:t>We Also Recognize Safety Performance With Prompt Spot Awards </a:t>
            </a:r>
            <a:endParaRPr lang="en-US" sz="3200" b="1" dirty="0">
              <a:cs typeface="Arial" charset="0"/>
            </a:endParaRPr>
          </a:p>
        </p:txBody>
      </p:sp>
      <p:pic>
        <p:nvPicPr>
          <p:cNvPr id="3074" name="Picture 2" descr="http://today.lbl.gov/wordpress/wp-content/uploads/safety-winn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643" y="1860310"/>
            <a:ext cx="2633444" cy="159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9902-9448-4AF8-86B9-B4B65CE349D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72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092" y="556795"/>
            <a:ext cx="7772400" cy="13620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Some of the Division-Level Initiatives?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7990" y="1908030"/>
            <a:ext cx="7471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Monitor </a:t>
            </a:r>
            <a:r>
              <a:rPr lang="en-US" sz="2000" b="1" dirty="0">
                <a:solidFill>
                  <a:srgbClr val="0070C0"/>
                </a:solidFill>
              </a:rPr>
              <a:t>and, as necessary, improve the communication of off-the-job safety issues. </a:t>
            </a:r>
          </a:p>
        </p:txBody>
      </p:sp>
      <p:sp>
        <p:nvSpPr>
          <p:cNvPr id="6" name="Rectangle 5"/>
          <p:cNvSpPr/>
          <p:nvPr/>
        </p:nvSpPr>
        <p:spPr>
          <a:xfrm>
            <a:off x="782048" y="2779311"/>
            <a:ext cx="7206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Evaluate </a:t>
            </a:r>
            <a:r>
              <a:rPr lang="en-US" sz="2000" b="1" dirty="0">
                <a:solidFill>
                  <a:srgbClr val="0070C0"/>
                </a:solidFill>
              </a:rPr>
              <a:t>the effectiveness of safety leadership within lower division management levels. </a:t>
            </a:r>
          </a:p>
        </p:txBody>
      </p:sp>
      <p:sp>
        <p:nvSpPr>
          <p:cNvPr id="8" name="Rectangle 7"/>
          <p:cNvSpPr/>
          <p:nvPr/>
        </p:nvSpPr>
        <p:spPr>
          <a:xfrm>
            <a:off x="818146" y="4809960"/>
            <a:ext cx="7134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</a:rPr>
              <a:t>E</a:t>
            </a:r>
            <a:r>
              <a:rPr lang="en-US" sz="2000" b="1" dirty="0" smtClean="0">
                <a:solidFill>
                  <a:srgbClr val="0070C0"/>
                </a:solidFill>
              </a:rPr>
              <a:t>valuate </a:t>
            </a:r>
            <a:r>
              <a:rPr lang="en-US" sz="2000" b="1" dirty="0">
                <a:solidFill>
                  <a:srgbClr val="0070C0"/>
                </a:solidFill>
              </a:rPr>
              <a:t>opportunities for improving Involvement of employees in safety activities.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782050" y="3665458"/>
            <a:ext cx="71828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Develop </a:t>
            </a:r>
            <a:r>
              <a:rPr lang="en-US" sz="2000" b="1" dirty="0">
                <a:solidFill>
                  <a:srgbClr val="0070C0"/>
                </a:solidFill>
              </a:rPr>
              <a:t>and fund an internal division safety recognition award program to recognize "minor" safety contributions. 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9pPr>
          </a:lstStyle>
          <a:p>
            <a:pPr algn="ctr"/>
            <a:endParaRPr lang="en-US" sz="600" dirty="0"/>
          </a:p>
          <a:p>
            <a:pPr algn="ctr"/>
            <a:fld id="{958F5258-5B82-4A25-900B-A7490FFD2923}" type="slidenum">
              <a:rPr lang="en-US" sz="600" smtClean="0">
                <a:solidFill>
                  <a:schemeClr val="bg1">
                    <a:lumMod val="50000"/>
                  </a:schemeClr>
                </a:solidFill>
              </a:rPr>
              <a:pPr algn="ctr"/>
              <a:t>13</a:t>
            </a:fld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47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96944" y="115971"/>
            <a:ext cx="8512467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How Are We Going to Increase and Sustain the Safety Culture Improvements?</a:t>
            </a:r>
            <a:endParaRPr lang="en-US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88515" y="1371600"/>
            <a:ext cx="8426885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90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288925" indent="-227013" algn="l" rtl="0" eaLnBrk="1" fontAlgn="base" hangingPunct="1">
              <a:spcBef>
                <a:spcPts val="500"/>
              </a:spcBef>
              <a:spcAft>
                <a:spcPct val="0"/>
              </a:spcAft>
              <a:buSzPct val="8500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2pPr>
            <a:lvl3pPr marL="573088" indent="-11747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Lucida Grande" pitchFamily="-109" charset="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3pPr>
            <a:lvl4pPr marL="909638" indent="-227013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Lucida Grande" pitchFamily="-109" charset="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4pPr>
            <a:lvl5pPr marL="1146175" indent="-23653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9pPr>
          </a:lstStyle>
          <a:p>
            <a:pPr lvl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Obtain feedback and use metrics to evaluate the improvements.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Revise the Strategic Plan periodically to incorporate lessons learned.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Integrate the concepts for Safety Culture into:</a:t>
            </a:r>
          </a:p>
          <a:p>
            <a:pPr lvl="2">
              <a:defRPr/>
            </a:pPr>
            <a:r>
              <a:rPr lang="en-US" b="1" dirty="0" smtClean="0">
                <a:solidFill>
                  <a:srgbClr val="0070C0"/>
                </a:solidFill>
              </a:rPr>
              <a:t> LBNL EHS documents</a:t>
            </a:r>
          </a:p>
          <a:p>
            <a:pPr lvl="2">
              <a:defRPr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EHS Technical Programs</a:t>
            </a:r>
          </a:p>
          <a:p>
            <a:pPr lvl="2">
              <a:defRPr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ESH-Related Assessments</a:t>
            </a:r>
          </a:p>
          <a:p>
            <a:pPr lvl="2">
              <a:buFontTx/>
              <a:buChar char="•"/>
              <a:defRPr/>
            </a:pPr>
            <a:endParaRPr lang="en-US" sz="8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20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mrruggieri\AppData\Local\Microsoft\Windows\Temporary Internet Files\Content.IE5\929KY9NP\MC91021640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72" y="1668343"/>
            <a:ext cx="3489960" cy="304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50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Safety </a:t>
            </a:r>
            <a:r>
              <a:rPr lang="en-US" u="sng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is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 Integrated into Lab Culture</a:t>
            </a:r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697832" y="188062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70C0"/>
                </a:solidFill>
              </a:rPr>
              <a:t>Safety Culture</a:t>
            </a:r>
            <a:r>
              <a:rPr lang="en-US" dirty="0">
                <a:solidFill>
                  <a:srgbClr val="0070C0"/>
                </a:solidFill>
              </a:rPr>
              <a:t> is based on a shared belief system where safety is integral </a:t>
            </a:r>
            <a:r>
              <a:rPr lang="en-US" dirty="0" smtClean="0">
                <a:solidFill>
                  <a:srgbClr val="0070C0"/>
                </a:solidFill>
              </a:rPr>
              <a:t>to </a:t>
            </a:r>
            <a:r>
              <a:rPr lang="en-US" dirty="0">
                <a:solidFill>
                  <a:srgbClr val="0070C0"/>
                </a:solidFill>
              </a:rPr>
              <a:t>every part of our organization.</a:t>
            </a:r>
          </a:p>
        </p:txBody>
      </p:sp>
      <p:pic>
        <p:nvPicPr>
          <p:cNvPr id="6" name="Picture 21" descr="Creating a safety cul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084" y="1605583"/>
            <a:ext cx="3380874" cy="231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609600" y="3917950"/>
            <a:ext cx="75959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0070C0"/>
                </a:solidFill>
              </a:rPr>
              <a:t>Safety</a:t>
            </a:r>
            <a:r>
              <a:rPr lang="en-US" sz="2800" dirty="0">
                <a:solidFill>
                  <a:srgbClr val="0070C0"/>
                </a:solidFill>
              </a:rPr>
              <a:t> at the Lab is not about numbers. It’s about people doing meaningful work and going home each day to their families proud about their accomplishments.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Safety Culture Improvement Timeline</a:t>
            </a:r>
            <a:endParaRPr lang="en-US" dirty="0" smtClean="0"/>
          </a:p>
        </p:txBody>
      </p:sp>
      <p:pic>
        <p:nvPicPr>
          <p:cNvPr id="5" name="Picture 3" descr="SCi Method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60447"/>
            <a:ext cx="8001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290572" y="2644710"/>
            <a:ext cx="0" cy="4016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97423" y="3121716"/>
            <a:ext cx="1983289" cy="116955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70C0"/>
                </a:solidFill>
              </a:rPr>
              <a:t>Safety Culture </a:t>
            </a:r>
            <a:r>
              <a:rPr lang="en-US" sz="1400" b="1" dirty="0" smtClean="0">
                <a:solidFill>
                  <a:srgbClr val="0070C0"/>
                </a:solidFill>
              </a:rPr>
              <a:t>Survey conducted, data analyzed, and opportunities identified (FY 2011)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 rot="16200000">
            <a:off x="6579738" y="2315474"/>
            <a:ext cx="269875" cy="1238251"/>
          </a:xfrm>
          <a:prstGeom prst="leftBrace">
            <a:avLst>
              <a:gd name="adj1" fmla="val 11126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921719" y="3155648"/>
            <a:ext cx="1585912" cy="707886"/>
          </a:xfrm>
          <a:prstGeom prst="rect">
            <a:avLst/>
          </a:prstGeom>
          <a:solidFill>
            <a:srgbClr val="FFFA27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dirty="0"/>
              <a:t>We are </a:t>
            </a:r>
            <a:r>
              <a:rPr lang="en-US" dirty="0" smtClean="0"/>
              <a:t>here in FY14</a:t>
            </a:r>
            <a:endParaRPr 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961037" y="3129229"/>
            <a:ext cx="1536888" cy="138499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sz="1400" b="1" dirty="0" smtClean="0">
                <a:solidFill>
                  <a:srgbClr val="0070C0"/>
                </a:solidFill>
              </a:rPr>
              <a:t>Vision and Strategic Plan developed and initiatives started (FY 2012)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 rot="16200000">
            <a:off x="3589204" y="2306520"/>
            <a:ext cx="232427" cy="1238251"/>
          </a:xfrm>
          <a:prstGeom prst="leftBrace">
            <a:avLst>
              <a:gd name="adj1" fmla="val 11126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260350"/>
            <a:ext cx="8064333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What are the Key Elements of the LBNL Safety Culture Improvement Program?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0297" y="1482234"/>
            <a:ext cx="7801142" cy="5853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Safety Perception Survey </a:t>
            </a:r>
            <a:r>
              <a:rPr lang="en-US" b="1" dirty="0" smtClean="0">
                <a:solidFill>
                  <a:srgbClr val="0070C0"/>
                </a:solidFill>
              </a:rPr>
              <a:t>Results: </a:t>
            </a:r>
            <a:r>
              <a:rPr lang="en-US" dirty="0" smtClean="0">
                <a:solidFill>
                  <a:srgbClr val="0070C0"/>
                </a:solidFill>
              </a:rPr>
              <a:t>Provided </a:t>
            </a:r>
            <a:r>
              <a:rPr lang="en-US" dirty="0">
                <a:solidFill>
                  <a:srgbClr val="0070C0"/>
                </a:solidFill>
              </a:rPr>
              <a:t>a baseline that was compared to </a:t>
            </a:r>
            <a:r>
              <a:rPr lang="en-US" dirty="0" smtClean="0">
                <a:solidFill>
                  <a:srgbClr val="0070C0"/>
                </a:solidFill>
              </a:rPr>
              <a:t>results from “Best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en-US" dirty="0" smtClean="0">
                <a:solidFill>
                  <a:srgbClr val="0070C0"/>
                </a:solidFill>
              </a:rPr>
              <a:t>Class” organizations</a:t>
            </a:r>
            <a:r>
              <a:rPr lang="en-US" dirty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Work Group</a:t>
            </a:r>
            <a:r>
              <a:rPr lang="en-US" dirty="0" smtClean="0">
                <a:solidFill>
                  <a:srgbClr val="0070C0"/>
                </a:solidFill>
              </a:rPr>
              <a:t>: Comprised of representatives from across LBNL organizations promotes and coordinates safety culture improvement initiatives.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Strategic Plan and Vision: </a:t>
            </a:r>
            <a:r>
              <a:rPr lang="en-US" dirty="0" smtClean="0">
                <a:solidFill>
                  <a:srgbClr val="0070C0"/>
                </a:solidFill>
              </a:rPr>
              <a:t>Developed by the Work Group and approved by LBNL Senior Management. Vision was partly derived from Survey results.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Program Goals and Activities</a:t>
            </a:r>
            <a:r>
              <a:rPr lang="en-US" dirty="0" smtClean="0">
                <a:solidFill>
                  <a:srgbClr val="0070C0"/>
                </a:solidFill>
              </a:rPr>
              <a:t>: Aligned with the vision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0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91696" y="115207"/>
            <a:ext cx="7781925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What is the Vision for Safety Culture at LBNL? </a:t>
            </a:r>
            <a:endParaRPr lang="en-US" dirty="0" smtClean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31800" y="1241849"/>
            <a:ext cx="8169275" cy="47859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We are all </a:t>
            </a:r>
            <a:r>
              <a:rPr lang="en-US" sz="2400" b="1" u="sng" dirty="0">
                <a:solidFill>
                  <a:srgbClr val="0070C0"/>
                </a:solidFill>
              </a:rPr>
              <a:t>involved</a:t>
            </a:r>
            <a:r>
              <a:rPr lang="en-US" sz="2400" b="1" dirty="0">
                <a:solidFill>
                  <a:srgbClr val="0070C0"/>
                </a:solidFill>
              </a:rPr>
              <a:t> with safety.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Management </a:t>
            </a:r>
            <a:r>
              <a:rPr lang="en-US" sz="2400" b="1" u="sng" dirty="0">
                <a:solidFill>
                  <a:srgbClr val="0070C0"/>
                </a:solidFill>
              </a:rPr>
              <a:t>recognizes</a:t>
            </a:r>
            <a:r>
              <a:rPr lang="en-US" sz="2400" b="1" dirty="0">
                <a:solidFill>
                  <a:srgbClr val="0070C0"/>
                </a:solidFill>
              </a:rPr>
              <a:t> positive safety activities.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Management visibly </a:t>
            </a:r>
            <a:r>
              <a:rPr lang="en-US" sz="2400" b="1" u="sng" dirty="0">
                <a:solidFill>
                  <a:srgbClr val="0070C0"/>
                </a:solidFill>
              </a:rPr>
              <a:t>participates</a:t>
            </a:r>
            <a:r>
              <a:rPr lang="en-US" sz="2400" b="1" dirty="0">
                <a:solidFill>
                  <a:srgbClr val="0070C0"/>
                </a:solidFill>
              </a:rPr>
              <a:t> in safety programs and </a:t>
            </a:r>
            <a:r>
              <a:rPr lang="en-US" sz="2400" b="1" u="sng" dirty="0">
                <a:solidFill>
                  <a:srgbClr val="0070C0"/>
                </a:solidFill>
              </a:rPr>
              <a:t>models</a:t>
            </a:r>
            <a:r>
              <a:rPr lang="en-US" sz="2400" b="1" dirty="0">
                <a:solidFill>
                  <a:srgbClr val="0070C0"/>
                </a:solidFill>
              </a:rPr>
              <a:t> safe behavior.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We are all </a:t>
            </a:r>
            <a:r>
              <a:rPr lang="en-US" sz="2400" b="1" u="sng" dirty="0">
                <a:solidFill>
                  <a:srgbClr val="0070C0"/>
                </a:solidFill>
              </a:rPr>
              <a:t>accountable</a:t>
            </a:r>
            <a:r>
              <a:rPr lang="en-US" sz="2400" b="1" dirty="0">
                <a:solidFill>
                  <a:srgbClr val="0070C0"/>
                </a:solidFill>
              </a:rPr>
              <a:t> for safety.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We </a:t>
            </a:r>
            <a:r>
              <a:rPr lang="en-US" sz="2400" b="1" u="sng" dirty="0">
                <a:solidFill>
                  <a:srgbClr val="0070C0"/>
                </a:solidFill>
              </a:rPr>
              <a:t>support each other</a:t>
            </a:r>
            <a:r>
              <a:rPr lang="en-US" sz="2400" b="1" dirty="0">
                <a:solidFill>
                  <a:srgbClr val="0070C0"/>
                </a:solidFill>
              </a:rPr>
              <a:t> for safety.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u="sng" dirty="0">
                <a:solidFill>
                  <a:srgbClr val="0070C0"/>
                </a:solidFill>
              </a:rPr>
              <a:t>Off-the-job safety</a:t>
            </a:r>
            <a:r>
              <a:rPr lang="en-US" sz="2400" b="1" dirty="0">
                <a:solidFill>
                  <a:srgbClr val="0070C0"/>
                </a:solidFill>
              </a:rPr>
              <a:t> is promoted.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We are all </a:t>
            </a:r>
            <a:r>
              <a:rPr lang="en-US" sz="2400" b="1" u="sng" dirty="0">
                <a:solidFill>
                  <a:srgbClr val="0070C0"/>
                </a:solidFill>
              </a:rPr>
              <a:t>committed to the well being</a:t>
            </a:r>
            <a:r>
              <a:rPr lang="en-US" sz="2400" b="1" dirty="0">
                <a:solidFill>
                  <a:srgbClr val="0070C0"/>
                </a:solidFill>
              </a:rPr>
              <a:t> of co-workers and the organization as a whole.</a:t>
            </a:r>
          </a:p>
          <a:p>
            <a:pPr>
              <a:buFontTx/>
              <a:buAutoNum type="arabicPeriod"/>
              <a:defRPr/>
            </a:pPr>
            <a:endParaRPr lang="en-US" sz="2400" dirty="0" smtClean="0">
              <a:solidFill>
                <a:srgbClr val="002060"/>
              </a:solidFill>
            </a:endParaRPr>
          </a:p>
        </p:txBody>
      </p:sp>
      <p:pic>
        <p:nvPicPr>
          <p:cNvPr id="13" name="Picture 2" descr="C:\Users\mrruggieri\AppData\Local\Microsoft\Windows\Temporary Internet Files\Content.IE5\46G9HMHU\MC90007087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641" y="3008871"/>
            <a:ext cx="2585434" cy="146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7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19005" y="97074"/>
            <a:ext cx="8307495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What is the Plan to Achieve the Vision?</a:t>
            </a:r>
            <a:endParaRPr lang="en-US" dirty="0" smtClean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19005" y="1118648"/>
            <a:ext cx="7269000" cy="575542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Increase and sustain Senior Management engagement</a:t>
            </a:r>
          </a:p>
          <a:p>
            <a:pPr marL="914400" lvl="2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Support  </a:t>
            </a:r>
            <a:r>
              <a:rPr lang="en-US" sz="2000" b="1" dirty="0">
                <a:solidFill>
                  <a:srgbClr val="0070C0"/>
                </a:solidFill>
              </a:rPr>
              <a:t>Senior Management in performing the role of SCI spokesperson to </a:t>
            </a:r>
            <a:r>
              <a:rPr lang="en-US" sz="2000" b="1" dirty="0" smtClean="0">
                <a:solidFill>
                  <a:srgbClr val="0070C0"/>
                </a:solidFill>
              </a:rPr>
              <a:t>stakeholders</a:t>
            </a:r>
            <a:endParaRPr lang="en-US" sz="2000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Develop and maintain initiatives to improve safety culture that are aligned with the Vision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Institutional-Level 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Division-Level</a:t>
            </a:r>
          </a:p>
          <a:p>
            <a:pPr marL="914400" lvl="1" indent="-457200">
              <a:buFont typeface="+mj-lt"/>
              <a:buAutoNum type="arabicPeriod"/>
              <a:defRPr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Utilize Communications and Outreach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Web Site with fresh articles, forum and resources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“Safety Is Elemental” campaign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Articles in LBNL daily “Today at Berkeley Lab”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Poster campaign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Peer-to Peer Thank You Cards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Partnering between Divisions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2" descr="https://commons.lbl.gov/download/attachments/87927873/Alivisatos.jpg?version=1&amp;modificationDate=1354817733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005" y="1254487"/>
            <a:ext cx="1008416" cy="128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 descr="https://commons.lbl.gov/download/attachments/84904773/spot-award-icon.png?version=1&amp;modificationDate=13503200239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135" y="2820253"/>
            <a:ext cx="739451" cy="1124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 descr="https://commons.lbl.gov/download/attachments/84903124/IMG_0297a.JPG?version=1&amp;modificationDate=13488522909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6786"/>
          <a:stretch>
            <a:fillRect/>
          </a:stretch>
        </p:blipFill>
        <p:spPr>
          <a:xfrm>
            <a:off x="7842676" y="4361881"/>
            <a:ext cx="845387" cy="1125998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29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19005" y="97074"/>
            <a:ext cx="8271209" cy="1143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Increase and </a:t>
            </a:r>
            <a:r>
              <a:rPr lang="en-US" dirty="0" smtClean="0">
                <a:solidFill>
                  <a:schemeClr val="tx1"/>
                </a:solidFill>
              </a:rPr>
              <a:t>Sustain Senior Management Engagement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64362" y="1508719"/>
            <a:ext cx="7269000" cy="31700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“Perspectives” </a:t>
            </a:r>
            <a:r>
              <a:rPr lang="en-US" sz="2000" dirty="0" smtClean="0">
                <a:solidFill>
                  <a:srgbClr val="0070C0"/>
                </a:solidFill>
              </a:rPr>
              <a:t>articles highlight LBNL Senior Managers and their views on safety in their organizations.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LBNL Deputy Director </a:t>
            </a:r>
            <a:r>
              <a:rPr lang="en-US" sz="2000" dirty="0" smtClean="0">
                <a:solidFill>
                  <a:srgbClr val="0070C0"/>
                </a:solidFill>
              </a:rPr>
              <a:t>is </a:t>
            </a:r>
            <a:r>
              <a:rPr lang="en-US" sz="2000" dirty="0" smtClean="0">
                <a:solidFill>
                  <a:srgbClr val="0070C0"/>
                </a:solidFill>
              </a:rPr>
              <a:t>the Executive Sponsor for the Safety Culture </a:t>
            </a:r>
            <a:r>
              <a:rPr lang="en-US" sz="2000" dirty="0" smtClean="0">
                <a:solidFill>
                  <a:srgbClr val="0070C0"/>
                </a:solidFill>
              </a:rPr>
              <a:t>Improvement Program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Poster Program </a:t>
            </a:r>
            <a:r>
              <a:rPr lang="en-US" sz="2000" dirty="0" smtClean="0">
                <a:solidFill>
                  <a:srgbClr val="0070C0"/>
                </a:solidFill>
              </a:rPr>
              <a:t>includes Senior Manager activities that promote safety.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The Safety Culture Online Forum </a:t>
            </a:r>
            <a:r>
              <a:rPr lang="en-US" sz="2000" dirty="0" smtClean="0">
                <a:solidFill>
                  <a:srgbClr val="0070C0"/>
                </a:solidFill>
              </a:rPr>
              <a:t>includes participation by Senior Managers.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Senior Managers </a:t>
            </a:r>
            <a:r>
              <a:rPr lang="en-US" sz="2000" dirty="0" smtClean="0">
                <a:solidFill>
                  <a:srgbClr val="0070C0"/>
                </a:solidFill>
              </a:rPr>
              <a:t>award “Safety Is Elemental” pins to staff and visitors.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73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19005" y="97074"/>
            <a:ext cx="8271209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How Do Our Activities Achieve and Sustain the Vision?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701482"/>
              </p:ext>
            </p:extLst>
          </p:nvPr>
        </p:nvGraphicFramePr>
        <p:xfrm>
          <a:off x="469336" y="1268836"/>
          <a:ext cx="8199576" cy="4129650"/>
        </p:xfrm>
        <a:graphic>
          <a:graphicData uri="http://schemas.openxmlformats.org/drawingml/2006/table">
            <a:tbl>
              <a:tblPr/>
              <a:tblGrid>
                <a:gridCol w="1764118"/>
                <a:gridCol w="911898"/>
                <a:gridCol w="934414"/>
                <a:gridCol w="889382"/>
                <a:gridCol w="924839"/>
                <a:gridCol w="1124117"/>
                <a:gridCol w="731770"/>
                <a:gridCol w="919038"/>
              </a:tblGrid>
              <a:tr h="450320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Key Elements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of the Vision for Safety Culture at LBNL</a:t>
                      </a:r>
                      <a:endParaRPr 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Cambria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Cambria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Cambria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Cambria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Cambria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Cambria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Safety Culture 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Work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Group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Activity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Worker Involvement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Management Recognition for Positive Safety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Management Commitment to Safety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Accountability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Co-Worker Support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Off-the-job Safety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Organizational Commitment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marL="174625" indent="-119063" algn="l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.  New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Employee E-Mail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marL="0" indent="55563" algn="l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2. 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P2P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Recognition Cards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marL="0" indent="55563" algn="l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3. 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Safety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Culture Web Site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marL="0" indent="55563" algn="l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4. 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Poster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Program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marL="0" indent="55563" algn="l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5. 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SIE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Pin Program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74625" indent="-119063" algn="l" fontAlgn="ctr"/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6. “Perspective Series</a:t>
                      </a:r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50">
                <a:tc>
                  <a:txBody>
                    <a:bodyPr/>
                    <a:lstStyle/>
                    <a:p>
                      <a:pPr marL="230188" indent="-174625" algn="l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.  Integrating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SC into ES&amp;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H Programs  and documents</a:t>
                      </a:r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66">
                <a:tc>
                  <a:txBody>
                    <a:bodyPr/>
                    <a:lstStyle/>
                    <a:p>
                      <a:pPr marL="230188" indent="-174625" algn="l" fontAlgn="ctr"/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  TABL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articles, 1 Minute 4 Safety Slides, and presentations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marL="0" indent="55563" algn="l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9. 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Strategic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Plan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 </a:t>
                      </a: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. Safety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Spot Awards</a:t>
                      </a:r>
                      <a:r>
                        <a:rPr lang="en-US" sz="1000" b="1" i="0" u="none" strike="noStrike" baseline="3000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12">
                <a:tc>
                  <a:txBody>
                    <a:bodyPr/>
                    <a:lstStyle/>
                    <a:p>
                      <a:pPr marL="230188" indent="-230188" algn="l" fontAlgn="ctr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11. </a:t>
                      </a:r>
                      <a:r>
                        <a:rPr lang="en-US" sz="1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Safety </a:t>
                      </a:r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Concerns Program</a:t>
                      </a:r>
                      <a:r>
                        <a:rPr lang="en-US" sz="1000" b="1" i="0" u="none" strike="noStrike" baseline="3000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58" marR="11258" marT="112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7023" y="5601782"/>
            <a:ext cx="394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1. Routine LBNL Program that is not a Safety Culture Work Group Activity      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3505200" y="6364817"/>
            <a:ext cx="2133600" cy="365125"/>
          </a:xfrm>
        </p:spPr>
        <p:txBody>
          <a:bodyPr/>
          <a:lstStyle/>
          <a:p>
            <a:fld id="{958F5258-5B82-4A25-900B-A7490FFD292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60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4"/>
          <p:cNvSpPr txBox="1">
            <a:spLocks noChangeArrowheads="1"/>
          </p:cNvSpPr>
          <p:nvPr/>
        </p:nvSpPr>
        <p:spPr bwMode="auto">
          <a:xfrm>
            <a:off x="1458914" y="1646239"/>
            <a:ext cx="67198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3000" b="1" dirty="0">
                <a:solidFill>
                  <a:schemeClr val="bg1"/>
                </a:solidFill>
                <a:cs typeface="Arial" charset="0"/>
              </a:rPr>
              <a:t>Section 1: </a:t>
            </a:r>
            <a:r>
              <a:rPr lang="en-US" sz="3000" dirty="0">
                <a:solidFill>
                  <a:schemeClr val="bg1"/>
                </a:solidFill>
                <a:cs typeface="Arial" charset="0"/>
              </a:rPr>
              <a:t>Berkeley Lab Mission</a:t>
            </a:r>
          </a:p>
        </p:txBody>
      </p:sp>
      <p:sp>
        <p:nvSpPr>
          <p:cNvPr id="18435" name="TextBox 15"/>
          <p:cNvSpPr txBox="1">
            <a:spLocks noChangeArrowheads="1"/>
          </p:cNvSpPr>
          <p:nvPr/>
        </p:nvSpPr>
        <p:spPr bwMode="auto">
          <a:xfrm>
            <a:off x="1458913" y="2268539"/>
            <a:ext cx="4521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spcAft>
                <a:spcPts val="1200"/>
              </a:spcAft>
            </a:pPr>
            <a:r>
              <a:rPr lang="en-US" sz="1600" dirty="0">
                <a:solidFill>
                  <a:schemeClr val="bg1"/>
                </a:solidFill>
              </a:rPr>
              <a:t>SUBTITLE HERE IF NECESSARY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62000" y="457201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We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Held a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Lab-Wide Competition To Select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a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New Safety Phrase and Icon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Users\MRRUGG~1\AppData\Local\Temp\XBD201205-00273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621" y="2437816"/>
            <a:ext cx="3459272" cy="238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790" y="2942446"/>
            <a:ext cx="2823473" cy="270025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053664" y="2758966"/>
            <a:ext cx="45720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842228" y="2840423"/>
            <a:ext cx="351374" cy="3573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20741" y="5055704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Horst Simon with the winners of the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safety phrase competition, Liz Moxon (L)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and Lori Tamura (R) from the ALS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718332" y="1853040"/>
            <a:ext cx="11432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Number of</a:t>
            </a:r>
          </a:p>
          <a:p>
            <a:r>
              <a:rPr lang="en-US" sz="1600" dirty="0" smtClean="0"/>
              <a:t>Nobel </a:t>
            </a:r>
          </a:p>
          <a:p>
            <a:r>
              <a:rPr lang="en-US" sz="1600" dirty="0" smtClean="0"/>
              <a:t>Laureates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2864697" y="2251625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Number</a:t>
            </a:r>
          </a:p>
          <a:p>
            <a:r>
              <a:rPr lang="en-US" sz="1600" dirty="0" smtClean="0"/>
              <a:t> of Staff</a:t>
            </a:r>
            <a:endParaRPr lang="en-US" sz="1600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+mn-cs"/>
              </a:defRPr>
            </a:lvl9pPr>
          </a:lstStyle>
          <a:p>
            <a:pPr algn="ctr"/>
            <a:endParaRPr lang="en-US" sz="600" dirty="0"/>
          </a:p>
          <a:p>
            <a:pPr algn="ctr"/>
            <a:fld id="{958F5258-5B82-4A25-900B-A7490FFD2923}" type="slidenum">
              <a:rPr lang="en-US" sz="600" smtClean="0">
                <a:solidFill>
                  <a:schemeClr val="bg1">
                    <a:lumMod val="50000"/>
                  </a:schemeClr>
                </a:solidFill>
              </a:rPr>
              <a:pPr algn="ctr"/>
              <a:t>9</a:t>
            </a:fld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84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BNL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LBNL_Template</Template>
  <TotalTime>412</TotalTime>
  <Words>1036</Words>
  <Application>Microsoft Macintosh PowerPoint</Application>
  <PresentationFormat>On-screen Show (4:3)</PresentationFormat>
  <Paragraphs>210</Paragraphs>
  <Slides>15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LBNL_Template</vt:lpstr>
      <vt:lpstr>Document</vt:lpstr>
      <vt:lpstr>Safety Culture Improvement Program At LBNL </vt:lpstr>
      <vt:lpstr>Safety is Integrated into Lab Culture</vt:lpstr>
      <vt:lpstr>Safety Culture Improvement Timeline</vt:lpstr>
      <vt:lpstr>   What are the Key Elements of the LBNL Safety Culture Improvement Program?   </vt:lpstr>
      <vt:lpstr>What is the Vision for Safety Culture at LBNL? </vt:lpstr>
      <vt:lpstr>What is the Plan to Achieve the Vision?</vt:lpstr>
      <vt:lpstr>Increase and Sustain Senior Management Engagement</vt:lpstr>
      <vt:lpstr>How Do Our Activities Achieve and Sustain the Vision?</vt:lpstr>
      <vt:lpstr>PowerPoint Presentation</vt:lpstr>
      <vt:lpstr>We Publish Articles and Create Posters Recognizing Employee Activities That are Aligned With the Vision </vt:lpstr>
      <vt:lpstr>PowerPoint Presentation</vt:lpstr>
      <vt:lpstr>PowerPoint Presentation</vt:lpstr>
      <vt:lpstr>What Are Some of the Division-Level Initiatives?</vt:lpstr>
      <vt:lpstr>How Are We Going to Increase and Sustain the Safety Culture Improvements?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R. Ruggieri</dc:creator>
  <cp:lastModifiedBy>Michael Ruggieri</cp:lastModifiedBy>
  <cp:revision>37</cp:revision>
  <cp:lastPrinted>2014-01-10T23:07:23Z</cp:lastPrinted>
  <dcterms:created xsi:type="dcterms:W3CDTF">2012-12-11T01:07:43Z</dcterms:created>
  <dcterms:modified xsi:type="dcterms:W3CDTF">2014-01-11T00:07:16Z</dcterms:modified>
</cp:coreProperties>
</file>