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4" r:id="rId2"/>
    <p:sldId id="268" r:id="rId3"/>
    <p:sldId id="286" r:id="rId4"/>
    <p:sldId id="275" r:id="rId5"/>
    <p:sldId id="287" r:id="rId6"/>
    <p:sldId id="276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2B45"/>
    <a:srgbClr val="032B44"/>
    <a:srgbClr val="062A44"/>
    <a:srgbClr val="062E44"/>
    <a:srgbClr val="003366"/>
    <a:srgbClr val="336699"/>
    <a:srgbClr val="99CCFF"/>
    <a:srgbClr val="66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0" d="100"/>
          <a:sy n="140" d="100"/>
        </p:scale>
        <p:origin x="-22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0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/>
            </a:lvl1pPr>
          </a:lstStyle>
          <a:p>
            <a:fld id="{BBF3ED6D-001A-4FA5-9E17-D807AC6EE7E1}" type="datetime1">
              <a:rPr lang="en-US"/>
              <a:pPr/>
              <a:t>1/9/14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8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800"/>
            </a:lvl1pPr>
          </a:lstStyle>
          <a:p>
            <a:fld id="{7E7801B5-61D6-4D09-8546-72F4B9330FA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2797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9AEB640-676E-411F-8326-04B97F683B1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2934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" descr="XBD200302-00063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" t="26352" r="66402" b="1721"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066800"/>
            <a:ext cx="9144000" cy="5791200"/>
          </a:xfrm>
          <a:prstGeom prst="rect">
            <a:avLst/>
          </a:prstGeom>
          <a:solidFill>
            <a:srgbClr val="376092">
              <a:alpha val="9097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 sz="1800" dirty="0">
              <a:latin typeface="Arial" pitchFamily="-109" charset="0"/>
              <a:ea typeface="ＭＳ Ｐゴシック" pitchFamily="-109" charset="-128"/>
            </a:endParaRPr>
          </a:p>
        </p:txBody>
      </p:sp>
      <p:sp>
        <p:nvSpPr>
          <p:cNvPr id="6" name="Rectangle 1031"/>
          <p:cNvSpPr>
            <a:spLocks noChangeArrowheads="1"/>
          </p:cNvSpPr>
          <p:nvPr userDrawn="1"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-109" charset="0"/>
              <a:ea typeface="ＭＳ Ｐゴシック" pitchFamily="-109" charset="-128"/>
            </a:endParaRPr>
          </a:p>
        </p:txBody>
      </p:sp>
      <p:pic>
        <p:nvPicPr>
          <p:cNvPr id="7" name="Picture 7" descr="LBNL_Banner.psd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9144000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7928" y="2130425"/>
            <a:ext cx="7070271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3886200"/>
            <a:ext cx="7082971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237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625" y="1573213"/>
            <a:ext cx="7781925" cy="4368800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900"/>
              </a:spcBef>
              <a:buFont typeface="Arial"/>
              <a:buChar char="•"/>
              <a:defRPr/>
            </a:lvl2pPr>
            <a:lvl3pPr marL="458788" indent="-177800">
              <a:spcBef>
                <a:spcPts val="500"/>
              </a:spcBef>
              <a:defRPr/>
            </a:lvl3pPr>
            <a:lvl4pPr marL="687388" indent="-177800">
              <a:spcBef>
                <a:spcPts val="400"/>
              </a:spcBef>
              <a:buSzPct val="50000"/>
              <a:buFont typeface="Arial"/>
              <a:buChar char="•"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51FAFF-D5DD-43FB-81F9-8832577C43B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28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8867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98613"/>
            <a:ext cx="4038600" cy="452596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8613"/>
            <a:ext cx="4038600" cy="452596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F9ED1F7-D4A3-4CD9-A5C2-DD2C8F0678F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66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EDFF7A5-13D9-417B-ADAE-077475A4665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215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8F5258-5B82-4A25-900B-A7490FFD292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048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294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E63FC7C-A723-42A8-A8CF-F48B5D1A87F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146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016B488-3F75-42A4-9CCD-16F1C0C49BD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368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82625" y="260350"/>
            <a:ext cx="77819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043613"/>
            <a:ext cx="9144000" cy="1587"/>
          </a:xfrm>
          <a:prstGeom prst="line">
            <a:avLst/>
          </a:prstGeom>
          <a:ln w="6350" cap="flat" cmpd="sng" algn="ctr">
            <a:solidFill>
              <a:schemeClr val="tx2">
                <a:lumMod val="75000"/>
              </a:schemeClr>
            </a:solidFill>
            <a:prstDash val="dot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8" name="Picture 7" descr="LBNL_small_logo.psd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7075" y="6242050"/>
            <a:ext cx="5683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2138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6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600">
                <a:solidFill>
                  <a:srgbClr val="898989"/>
                </a:solidFill>
              </a:defRPr>
            </a:lvl1pPr>
          </a:lstStyle>
          <a:p>
            <a:fld id="{0474DC4B-281C-40FA-A327-5BD33639AFCC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699" r:id="rId2"/>
    <p:sldLayoutId id="2147483706" r:id="rId3"/>
    <p:sldLayoutId id="2147483700" r:id="rId4"/>
    <p:sldLayoutId id="2147483701" r:id="rId5"/>
    <p:sldLayoutId id="2147483702" r:id="rId6"/>
    <p:sldLayoutId id="2147483707" r:id="rId7"/>
    <p:sldLayoutId id="2147483703" r:id="rId8"/>
    <p:sldLayoutId id="2147483704" r:id="rId9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+mj-lt"/>
          <a:ea typeface="MS PGothic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MS PGothic" pitchFamily="34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MS PGothic" pitchFamily="34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MS PGothic" pitchFamily="34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MS PGothic" pitchFamily="34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ts val="900"/>
        </a:spcBef>
        <a:spcAft>
          <a:spcPct val="0"/>
        </a:spcAft>
        <a:defRPr sz="2400">
          <a:solidFill>
            <a:srgbClr val="003366"/>
          </a:solidFill>
          <a:latin typeface="+mn-lt"/>
          <a:ea typeface="MS PGothic" pitchFamily="34" charset="-128"/>
          <a:cs typeface="+mn-cs"/>
        </a:defRPr>
      </a:lvl1pPr>
      <a:lvl2pPr marL="288925" indent="-227013" algn="l" rtl="0" eaLnBrk="1" fontAlgn="base" hangingPunct="1">
        <a:spcBef>
          <a:spcPts val="500"/>
        </a:spcBef>
        <a:spcAft>
          <a:spcPct val="0"/>
        </a:spcAft>
        <a:buSzPct val="85000"/>
        <a:buChar char="–"/>
        <a:defRPr sz="2400">
          <a:solidFill>
            <a:srgbClr val="003366"/>
          </a:solidFill>
          <a:latin typeface="+mn-lt"/>
          <a:ea typeface="MS PGothic" pitchFamily="34" charset="-128"/>
        </a:defRPr>
      </a:lvl2pPr>
      <a:lvl3pPr marL="573088" indent="-117475" algn="l" rtl="0" eaLnBrk="1" fontAlgn="base" hangingPunct="1">
        <a:spcBef>
          <a:spcPts val="400"/>
        </a:spcBef>
        <a:spcAft>
          <a:spcPct val="0"/>
        </a:spcAft>
        <a:buSzPct val="75000"/>
        <a:buFont typeface="Lucida Grande" pitchFamily="-109" charset="0"/>
        <a:buChar char="–"/>
        <a:defRPr sz="2400">
          <a:solidFill>
            <a:srgbClr val="003366"/>
          </a:solidFill>
          <a:latin typeface="+mn-lt"/>
          <a:ea typeface="MS PGothic" pitchFamily="34" charset="-128"/>
        </a:defRPr>
      </a:lvl3pPr>
      <a:lvl4pPr marL="909638" indent="-227013" algn="l" rtl="0" eaLnBrk="1" fontAlgn="base" hangingPunct="1">
        <a:spcBef>
          <a:spcPct val="20000"/>
        </a:spcBef>
        <a:spcAft>
          <a:spcPct val="0"/>
        </a:spcAft>
        <a:buSzPct val="75000"/>
        <a:buFont typeface="Lucida Grande" pitchFamily="-109" charset="0"/>
        <a:buChar char="–"/>
        <a:defRPr sz="2400">
          <a:solidFill>
            <a:srgbClr val="003366"/>
          </a:solidFill>
          <a:latin typeface="+mn-lt"/>
          <a:ea typeface="MS PGothic" pitchFamily="34" charset="-128"/>
        </a:defRPr>
      </a:lvl4pPr>
      <a:lvl5pPr marL="1146175" indent="-236538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rgbClr val="003366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1387475" y="2130425"/>
            <a:ext cx="7070725" cy="1470025"/>
          </a:xfrm>
        </p:spPr>
        <p:txBody>
          <a:bodyPr/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Safety Culture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Improvement: The Next Phase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</a:br>
            <a:endParaRPr lang="en-US" dirty="0" smtClean="0"/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7083425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Division Safety Coordinator Meeting </a:t>
            </a:r>
          </a:p>
          <a:p>
            <a:pPr algn="ctr"/>
            <a:r>
              <a:rPr lang="en-US" dirty="0" smtClean="0"/>
              <a:t>January 10, </a:t>
            </a:r>
            <a:r>
              <a:rPr lang="en-US" dirty="0"/>
              <a:t>2014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Mike Ruggieri and Tammy Welcome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Safety Culture Improvement Timeline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D97A5C55-D063-47CC-B6BD-BE9525F060D0}" type="slidenum">
              <a:rPr lang="en-US" sz="600">
                <a:solidFill>
                  <a:srgbClr val="898989"/>
                </a:solidFill>
              </a:rPr>
              <a:pPr/>
              <a:t>2</a:t>
            </a:fld>
            <a:endParaRPr lang="en-US" sz="600" dirty="0">
              <a:solidFill>
                <a:srgbClr val="898989"/>
              </a:solidFill>
            </a:endParaRPr>
          </a:p>
        </p:txBody>
      </p:sp>
      <p:pic>
        <p:nvPicPr>
          <p:cNvPr id="5" name="Picture 3" descr="SCi Method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60447"/>
            <a:ext cx="80010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290572" y="2644710"/>
            <a:ext cx="0" cy="40163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97423" y="3121716"/>
            <a:ext cx="1983289" cy="1169551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9pPr>
          </a:lstStyle>
          <a:p>
            <a:pPr eaLnBrk="1" hangingPunct="1"/>
            <a:r>
              <a:rPr lang="en-US" sz="1400" b="1" dirty="0">
                <a:solidFill>
                  <a:srgbClr val="0070C0"/>
                </a:solidFill>
              </a:rPr>
              <a:t>Safety Culture </a:t>
            </a:r>
            <a:r>
              <a:rPr lang="en-US" sz="1400" b="1" dirty="0" smtClean="0">
                <a:solidFill>
                  <a:srgbClr val="0070C0"/>
                </a:solidFill>
              </a:rPr>
              <a:t>Survey conducted, data analyzed and opportunities identified (FY 2011)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8" name="AutoShape 6"/>
          <p:cNvSpPr>
            <a:spLocks/>
          </p:cNvSpPr>
          <p:nvPr/>
        </p:nvSpPr>
        <p:spPr bwMode="auto">
          <a:xfrm rot="16200000">
            <a:off x="6579738" y="2315474"/>
            <a:ext cx="269875" cy="1238251"/>
          </a:xfrm>
          <a:prstGeom prst="leftBrace">
            <a:avLst>
              <a:gd name="adj1" fmla="val 11126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921719" y="3155648"/>
            <a:ext cx="1585912" cy="707886"/>
          </a:xfrm>
          <a:prstGeom prst="rect">
            <a:avLst/>
          </a:prstGeom>
          <a:solidFill>
            <a:srgbClr val="FFFA27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9pPr>
          </a:lstStyle>
          <a:p>
            <a:pPr eaLnBrk="1" hangingPunct="1"/>
            <a:r>
              <a:rPr lang="en-US" dirty="0"/>
              <a:t>We are </a:t>
            </a:r>
            <a:r>
              <a:rPr lang="en-US" dirty="0" smtClean="0"/>
              <a:t>here in FY14</a:t>
            </a:r>
            <a:endParaRPr lang="en-US" dirty="0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824967" y="3142501"/>
            <a:ext cx="1901248" cy="95410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9pPr>
          </a:lstStyle>
          <a:p>
            <a:pPr eaLnBrk="1" hangingPunct="1"/>
            <a:r>
              <a:rPr lang="en-US" sz="1400" b="1" dirty="0" smtClean="0">
                <a:solidFill>
                  <a:srgbClr val="0070C0"/>
                </a:solidFill>
              </a:rPr>
              <a:t>Vision and Strategic Plan developed and initiatives started (FY 2012)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11" name="AutoShape 6"/>
          <p:cNvSpPr>
            <a:spLocks/>
          </p:cNvSpPr>
          <p:nvPr/>
        </p:nvSpPr>
        <p:spPr bwMode="auto">
          <a:xfrm rot="16200000">
            <a:off x="3589204" y="2306520"/>
            <a:ext cx="232427" cy="1238251"/>
          </a:xfrm>
          <a:prstGeom prst="leftBrace">
            <a:avLst>
              <a:gd name="adj1" fmla="val 11126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519005" y="97074"/>
            <a:ext cx="8271209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How Do </a:t>
            </a:r>
            <a:r>
              <a:rPr lang="en-US" dirty="0" smtClean="0">
                <a:solidFill>
                  <a:srgbClr val="000000"/>
                </a:solidFill>
              </a:rPr>
              <a:t>the Work Group’s Activities Promote </a:t>
            </a:r>
            <a:r>
              <a:rPr lang="en-US" dirty="0" smtClean="0">
                <a:solidFill>
                  <a:srgbClr val="000000"/>
                </a:solidFill>
              </a:rPr>
              <a:t>and Sustain the Vision?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D97A5C55-D063-47CC-B6BD-BE9525F060D0}" type="slidenum">
              <a:rPr lang="en-US" sz="600">
                <a:solidFill>
                  <a:srgbClr val="898989"/>
                </a:solidFill>
              </a:rPr>
              <a:pPr/>
              <a:t>3</a:t>
            </a:fld>
            <a:endParaRPr lang="en-US" sz="600" dirty="0">
              <a:solidFill>
                <a:srgbClr val="898989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283113"/>
              </p:ext>
            </p:extLst>
          </p:nvPr>
        </p:nvGraphicFramePr>
        <p:xfrm>
          <a:off x="406988" y="1618523"/>
          <a:ext cx="8243526" cy="3421268"/>
        </p:xfrm>
        <a:graphic>
          <a:graphicData uri="http://schemas.openxmlformats.org/drawingml/2006/table">
            <a:tbl>
              <a:tblPr/>
              <a:tblGrid>
                <a:gridCol w="1826466"/>
                <a:gridCol w="911898"/>
                <a:gridCol w="934414"/>
                <a:gridCol w="889382"/>
                <a:gridCol w="924839"/>
                <a:gridCol w="1124117"/>
                <a:gridCol w="731770"/>
                <a:gridCol w="900640"/>
              </a:tblGrid>
              <a:tr h="450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Safety Culture </a:t>
                      </a:r>
                      <a:r>
                        <a:rPr lang="en-US" sz="1000" b="1" i="0" u="none" strike="noStrike" dirty="0" smtClean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Work</a:t>
                      </a:r>
                      <a:r>
                        <a:rPr lang="en-US" sz="1000" b="1" i="0" u="none" strike="noStrike" baseline="0" dirty="0" smtClean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 </a:t>
                      </a:r>
                      <a:r>
                        <a:rPr lang="en-US" sz="1000" b="1" i="0" u="none" strike="noStrike" dirty="0" smtClean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Group </a:t>
                      </a:r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Activity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Worker Involvement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Management Recognition for Positive Safety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Management Commitment to Safety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Accountability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Co-Worker Support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Off-the-job Safety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Organizational Commitment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1.</a:t>
                      </a:r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New Employee E-Mail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2.</a:t>
                      </a:r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P2P Recognition Cards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3.</a:t>
                      </a:r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Safety Culture Web Site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4.</a:t>
                      </a:r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Poster Program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5.</a:t>
                      </a:r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SIE Pin Program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8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6.</a:t>
                      </a:r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“Perspective”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Series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4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7.</a:t>
                      </a:r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Integrating SC into ES&amp;H </a:t>
                      </a:r>
                      <a:r>
                        <a:rPr lang="en-US" sz="1000" b="1" i="0" u="none" strike="noStrike" dirty="0" smtClean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documents</a:t>
                      </a:r>
                      <a:endParaRPr lang="en-US" sz="1000" b="1" i="0" u="none" strike="noStrike" dirty="0">
                        <a:solidFill>
                          <a:srgbClr val="3366FF"/>
                        </a:solidFill>
                        <a:effectLst/>
                        <a:latin typeface="Cambria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8. TABL articles, 1 Minute 4 Safety Slides, and presentations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9. Strategic Plan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10. Safety Spot Awards</a:t>
                      </a:r>
                      <a:r>
                        <a:rPr lang="en-US" sz="1000" b="1" i="0" u="none" strike="noStrike" baseline="30000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1</a:t>
                      </a:r>
                      <a:endParaRPr lang="en-US" sz="1000" b="1" i="0" u="none" strike="noStrike" dirty="0">
                        <a:solidFill>
                          <a:srgbClr val="3366FF"/>
                        </a:solidFill>
                        <a:effectLst/>
                        <a:latin typeface="Cambri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11. Safety Concerns Program</a:t>
                      </a:r>
                      <a:r>
                        <a:rPr lang="en-US" sz="1000" b="1" i="0" u="none" strike="noStrike" baseline="30000" dirty="0">
                          <a:solidFill>
                            <a:srgbClr val="3366FF"/>
                          </a:solidFill>
                          <a:effectLst/>
                          <a:latin typeface="Cambria"/>
                        </a:rPr>
                        <a:t>1</a:t>
                      </a:r>
                      <a:endParaRPr lang="en-US" sz="1000" b="1" i="0" u="none" strike="noStrike" dirty="0">
                        <a:solidFill>
                          <a:srgbClr val="3366FF"/>
                        </a:solidFill>
                        <a:effectLst/>
                        <a:latin typeface="Cambri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35428" y="5270500"/>
            <a:ext cx="41275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1. Routine LBNL </a:t>
            </a:r>
            <a:r>
              <a:rPr lang="en-US" sz="800" b="1" dirty="0" smtClean="0"/>
              <a:t>Programs </a:t>
            </a:r>
            <a:r>
              <a:rPr lang="en-US" sz="800" b="1" dirty="0"/>
              <a:t>that </a:t>
            </a:r>
            <a:r>
              <a:rPr lang="en-US" sz="800" b="1" dirty="0" smtClean="0"/>
              <a:t>are not Safety </a:t>
            </a:r>
            <a:r>
              <a:rPr lang="en-US" sz="800" b="1" dirty="0"/>
              <a:t>Culture Work Group </a:t>
            </a:r>
            <a:r>
              <a:rPr lang="en-US" sz="800" b="1" dirty="0" smtClean="0"/>
              <a:t>Activities.</a:t>
            </a:r>
            <a:r>
              <a:rPr lang="en-US" sz="800" b="1" dirty="0"/>
              <a:t>      </a:t>
            </a:r>
          </a:p>
        </p:txBody>
      </p:sp>
    </p:spTree>
    <p:extLst>
      <p:ext uri="{BB962C8B-B14F-4D97-AF65-F5344CB8AC3E}">
        <p14:creationId xmlns:p14="http://schemas.microsoft.com/office/powerpoint/2010/main" val="2004602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651352" y="115971"/>
            <a:ext cx="7781925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29" charset="-128"/>
              </a:rPr>
              <a:t>What Is the Next Phase of Safety Culture Improvements?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D97A5C55-D063-47CC-B6BD-BE9525F060D0}" type="slidenum">
              <a:rPr lang="en-US" sz="600">
                <a:solidFill>
                  <a:srgbClr val="898989"/>
                </a:solidFill>
              </a:rPr>
              <a:pPr/>
              <a:t>4</a:t>
            </a:fld>
            <a:endParaRPr lang="en-US" sz="600" dirty="0">
              <a:solidFill>
                <a:srgbClr val="898989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88515" y="1371600"/>
            <a:ext cx="8426885" cy="51816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ts val="90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288925" indent="-227013" algn="l" rtl="0" eaLnBrk="1" fontAlgn="base" hangingPunct="1">
              <a:spcBef>
                <a:spcPts val="500"/>
              </a:spcBef>
              <a:spcAft>
                <a:spcPct val="0"/>
              </a:spcAft>
              <a:buSzPct val="85000"/>
              <a:buChar char="–"/>
              <a:defRPr sz="2400">
                <a:solidFill>
                  <a:srgbClr val="003366"/>
                </a:solidFill>
                <a:latin typeface="+mn-lt"/>
                <a:ea typeface="MS PGothic" pitchFamily="34" charset="-128"/>
              </a:defRPr>
            </a:lvl2pPr>
            <a:lvl3pPr marL="573088" indent="-11747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Lucida Grande" pitchFamily="-109" charset="0"/>
              <a:buChar char="–"/>
              <a:defRPr sz="2400">
                <a:solidFill>
                  <a:srgbClr val="003366"/>
                </a:solidFill>
                <a:latin typeface="+mn-lt"/>
                <a:ea typeface="MS PGothic" pitchFamily="34" charset="-128"/>
              </a:defRPr>
            </a:lvl3pPr>
            <a:lvl4pPr marL="909638" indent="-227013" algn="l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Font typeface="Lucida Grande" pitchFamily="-109" charset="0"/>
              <a:buChar char="–"/>
              <a:defRPr sz="2400">
                <a:solidFill>
                  <a:srgbClr val="003366"/>
                </a:solidFill>
                <a:latin typeface="+mn-lt"/>
                <a:ea typeface="MS PGothic" pitchFamily="34" charset="-128"/>
              </a:defRPr>
            </a:lvl4pPr>
            <a:lvl5pPr marL="1146175" indent="-236538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003366"/>
                </a:solidFill>
                <a:latin typeface="+mn-lt"/>
                <a:ea typeface="MS PGothic" pitchFamily="34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9pPr>
          </a:lstStyle>
          <a:p>
            <a:pPr lvl="1">
              <a:defRPr/>
            </a:pPr>
            <a:r>
              <a:rPr lang="en-US" b="1" dirty="0" smtClean="0">
                <a:solidFill>
                  <a:srgbClr val="0070C0"/>
                </a:solidFill>
              </a:rPr>
              <a:t>Integrate the concepts for Safety Culture </a:t>
            </a:r>
            <a:r>
              <a:rPr lang="en-US" b="1" dirty="0" smtClean="0">
                <a:solidFill>
                  <a:srgbClr val="0070C0"/>
                </a:solidFill>
              </a:rPr>
              <a:t>into ESH</a:t>
            </a:r>
            <a:r>
              <a:rPr lang="en-US" b="1" dirty="0" smtClean="0">
                <a:solidFill>
                  <a:srgbClr val="0070C0"/>
                </a:solidFill>
              </a:rPr>
              <a:t>-Related Assessments</a:t>
            </a:r>
          </a:p>
          <a:p>
            <a:pPr lvl="3">
              <a:defRPr/>
            </a:pPr>
            <a:r>
              <a:rPr lang="en-US" b="1" dirty="0" smtClean="0">
                <a:solidFill>
                  <a:srgbClr val="0070C0"/>
                </a:solidFill>
              </a:rPr>
              <a:t>Division Self Assessments</a:t>
            </a:r>
          </a:p>
          <a:p>
            <a:pPr lvl="3">
              <a:defRPr/>
            </a:pPr>
            <a:r>
              <a:rPr lang="en-US" b="1" dirty="0" smtClean="0">
                <a:solidFill>
                  <a:srgbClr val="0070C0"/>
                </a:solidFill>
              </a:rPr>
              <a:t>Peer Reviews</a:t>
            </a:r>
          </a:p>
          <a:p>
            <a:pPr lvl="3">
              <a:defRPr/>
            </a:pPr>
            <a:r>
              <a:rPr lang="en-US" b="1" dirty="0" smtClean="0">
                <a:solidFill>
                  <a:srgbClr val="0070C0"/>
                </a:solidFill>
              </a:rPr>
              <a:t>EHS Program Assessments</a:t>
            </a:r>
          </a:p>
          <a:p>
            <a:pPr lvl="1">
              <a:defRPr/>
            </a:pPr>
            <a:endParaRPr lang="en-US" b="1" dirty="0">
              <a:solidFill>
                <a:srgbClr val="0070C0"/>
              </a:solidFill>
            </a:endParaRPr>
          </a:p>
          <a:p>
            <a:pPr lvl="1">
              <a:defRPr/>
            </a:pPr>
            <a:r>
              <a:rPr lang="en-US" b="1" dirty="0" smtClean="0">
                <a:solidFill>
                  <a:srgbClr val="0070C0"/>
                </a:solidFill>
              </a:rPr>
              <a:t>Continue ongoing activities that promote our vision for </a:t>
            </a:r>
            <a:r>
              <a:rPr lang="en-US" b="1" dirty="0" smtClean="0">
                <a:solidFill>
                  <a:srgbClr val="0070C0"/>
                </a:solidFill>
              </a:rPr>
              <a:t>Safety Culture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lvl="2">
              <a:buFontTx/>
              <a:buChar char="•"/>
              <a:defRPr/>
            </a:pPr>
            <a:endParaRPr lang="en-US" sz="800" b="1" dirty="0" smtClean="0"/>
          </a:p>
        </p:txBody>
      </p:sp>
    </p:spTree>
    <p:extLst>
      <p:ext uri="{BB962C8B-B14F-4D97-AF65-F5344CB8AC3E}">
        <p14:creationId xmlns:p14="http://schemas.microsoft.com/office/powerpoint/2010/main" val="2367208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Safety Culture Vision Provides a Structure for Lines of Inquiry</a:t>
            </a:r>
            <a:r>
              <a:rPr lang="en-US" dirty="0" smtClean="0">
                <a:solidFill>
                  <a:srgbClr val="008000"/>
                </a:solidFill>
              </a:rPr>
              <a:t>*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8F5258-5B82-4A25-900B-A7490FFD292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39291" y="1720840"/>
            <a:ext cx="745926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b="1" dirty="0">
                <a:solidFill>
                  <a:srgbClr val="3366FF"/>
                </a:solidFill>
              </a:rPr>
              <a:t>Worker </a:t>
            </a:r>
            <a:r>
              <a:rPr lang="en-US" b="1" dirty="0" smtClean="0">
                <a:solidFill>
                  <a:srgbClr val="3366FF"/>
                </a:solidFill>
              </a:rPr>
              <a:t>involvement </a:t>
            </a:r>
            <a:endParaRPr lang="en-US" dirty="0">
              <a:solidFill>
                <a:srgbClr val="3366FF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b="1" dirty="0">
                <a:solidFill>
                  <a:srgbClr val="3366FF"/>
                </a:solidFill>
              </a:rPr>
              <a:t>Management recognition for positive </a:t>
            </a:r>
            <a:r>
              <a:rPr lang="en-US" b="1" dirty="0" smtClean="0">
                <a:solidFill>
                  <a:srgbClr val="3366FF"/>
                </a:solidFill>
              </a:rPr>
              <a:t>safety </a:t>
            </a:r>
            <a:endParaRPr lang="en-US" dirty="0">
              <a:solidFill>
                <a:srgbClr val="3366FF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b="1" dirty="0">
                <a:solidFill>
                  <a:srgbClr val="3366FF"/>
                </a:solidFill>
              </a:rPr>
              <a:t>Management commitment to </a:t>
            </a:r>
            <a:r>
              <a:rPr lang="en-US" b="1" dirty="0" smtClean="0">
                <a:solidFill>
                  <a:srgbClr val="3366FF"/>
                </a:solidFill>
              </a:rPr>
              <a:t>safety</a:t>
            </a:r>
            <a:endParaRPr lang="en-US" dirty="0">
              <a:solidFill>
                <a:srgbClr val="3366FF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b="1" dirty="0" smtClean="0">
                <a:solidFill>
                  <a:srgbClr val="3366FF"/>
                </a:solidFill>
              </a:rPr>
              <a:t>Accountability</a:t>
            </a:r>
            <a:endParaRPr lang="en-US" dirty="0">
              <a:solidFill>
                <a:srgbClr val="3366FF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b="1" dirty="0">
                <a:solidFill>
                  <a:srgbClr val="3366FF"/>
                </a:solidFill>
              </a:rPr>
              <a:t>Co-worker </a:t>
            </a:r>
            <a:r>
              <a:rPr lang="en-US" b="1" dirty="0" smtClean="0">
                <a:solidFill>
                  <a:srgbClr val="3366FF"/>
                </a:solidFill>
              </a:rPr>
              <a:t>support </a:t>
            </a:r>
            <a:endParaRPr lang="en-US" dirty="0">
              <a:solidFill>
                <a:srgbClr val="3366FF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b="1" dirty="0">
                <a:solidFill>
                  <a:srgbClr val="3366FF"/>
                </a:solidFill>
              </a:rPr>
              <a:t>Off-the-job </a:t>
            </a:r>
            <a:r>
              <a:rPr lang="en-US" b="1" dirty="0" smtClean="0">
                <a:solidFill>
                  <a:srgbClr val="3366FF"/>
                </a:solidFill>
              </a:rPr>
              <a:t>safety</a:t>
            </a:r>
            <a:endParaRPr lang="en-US" dirty="0">
              <a:solidFill>
                <a:srgbClr val="3366FF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b="1" dirty="0">
                <a:solidFill>
                  <a:srgbClr val="3366FF"/>
                </a:solidFill>
              </a:rPr>
              <a:t>Organizational </a:t>
            </a:r>
            <a:r>
              <a:rPr lang="en-US" b="1" dirty="0" smtClean="0">
                <a:solidFill>
                  <a:srgbClr val="3366FF"/>
                </a:solidFill>
              </a:rPr>
              <a:t>commitment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7204" y="4994529"/>
            <a:ext cx="745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8000"/>
                </a:solidFill>
              </a:rPr>
              <a:t>*</a:t>
            </a:r>
            <a:r>
              <a:rPr lang="en-US" sz="2000" b="1" dirty="0" smtClean="0">
                <a:solidFill>
                  <a:srgbClr val="008000"/>
                </a:solidFill>
              </a:rPr>
              <a:t>Refer </a:t>
            </a:r>
            <a:r>
              <a:rPr lang="en-US" sz="2000" b="1" dirty="0" smtClean="0">
                <a:solidFill>
                  <a:srgbClr val="008000"/>
                </a:solidFill>
              </a:rPr>
              <a:t>to the handout for more information on Lines of Inquiry for Safety Culture.</a:t>
            </a:r>
            <a:endParaRPr lang="en-US" sz="20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709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D97A5C55-D063-47CC-B6BD-BE9525F060D0}" type="slidenum">
              <a:rPr lang="en-US" sz="600">
                <a:solidFill>
                  <a:srgbClr val="898989"/>
                </a:solidFill>
              </a:rPr>
              <a:pPr/>
              <a:t>6</a:t>
            </a:fld>
            <a:endParaRPr lang="en-US" sz="600" dirty="0">
              <a:solidFill>
                <a:srgbClr val="898989"/>
              </a:solidFill>
            </a:endParaRPr>
          </a:p>
        </p:txBody>
      </p:sp>
      <p:pic>
        <p:nvPicPr>
          <p:cNvPr id="6" name="Picture 2" descr="C:\Users\mrruggieri\AppData\Local\Microsoft\Windows\Temporary Internet Files\Content.IE5\929KY9NP\MC91021640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072" y="1668343"/>
            <a:ext cx="3489960" cy="304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506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BNL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LBNL_Template</Template>
  <TotalTime>372</TotalTime>
  <Words>334</Words>
  <Application>Microsoft Macintosh PowerPoint</Application>
  <PresentationFormat>On-screen Show (4:3)</PresentationFormat>
  <Paragraphs>127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LBNL_Template</vt:lpstr>
      <vt:lpstr>Safety Culture Improvement: The Next Phase </vt:lpstr>
      <vt:lpstr>Safety Culture Improvement Timeline</vt:lpstr>
      <vt:lpstr>How Do the Work Group’s Activities Promote and Sustain the Vision?</vt:lpstr>
      <vt:lpstr>What Is the Next Phase of Safety Culture Improvements?</vt:lpstr>
      <vt:lpstr>The Safety Culture Vision Provides a Structure for Lines of Inquiry*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R. Ruggieri</dc:creator>
  <cp:lastModifiedBy>Michael Ruggieri</cp:lastModifiedBy>
  <cp:revision>30</cp:revision>
  <cp:lastPrinted>2014-01-08T18:13:13Z</cp:lastPrinted>
  <dcterms:created xsi:type="dcterms:W3CDTF">2012-12-11T01:07:43Z</dcterms:created>
  <dcterms:modified xsi:type="dcterms:W3CDTF">2014-01-09T23:44:24Z</dcterms:modified>
</cp:coreProperties>
</file>