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895" r:id="rId2"/>
    <p:sldMasterId id="2147483907" r:id="rId3"/>
  </p:sldMasterIdLst>
  <p:notesMasterIdLst>
    <p:notesMasterId r:id="rId11"/>
  </p:notesMasterIdLst>
  <p:handoutMasterIdLst>
    <p:handoutMasterId r:id="rId12"/>
  </p:handoutMasterIdLst>
  <p:sldIdLst>
    <p:sldId id="300" r:id="rId4"/>
    <p:sldId id="286" r:id="rId5"/>
    <p:sldId id="287" r:id="rId6"/>
    <p:sldId id="301" r:id="rId7"/>
    <p:sldId id="293" r:id="rId8"/>
    <p:sldId id="302" r:id="rId9"/>
    <p:sldId id="303" r:id="rId10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2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102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26" autoAdjust="0"/>
  </p:normalViewPr>
  <p:slideViewPr>
    <p:cSldViewPr snapToGrid="0">
      <p:cViewPr>
        <p:scale>
          <a:sx n="61" d="100"/>
          <a:sy n="61" d="100"/>
        </p:scale>
        <p:origin x="-134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550" y="-84"/>
      </p:cViewPr>
      <p:guideLst>
        <p:guide orient="horz" pos="2929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925" y="0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E5820F-443D-4B8D-B73A-A96E2776D759}" type="datetime1">
              <a:rPr lang="en-US"/>
              <a:pPr>
                <a:defRPr/>
              </a:pPr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925" y="8829675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68A65C0-A11F-415A-BEA3-6759031A1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8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925" y="0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AA51E66-6666-44BB-85FB-64B7A5F35C64}" type="datetime1">
              <a:rPr lang="en-US"/>
              <a:pPr>
                <a:defRPr/>
              </a:pPr>
              <a:t>12/7/2012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175" tIns="46588" rIns="93175" bIns="465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6425"/>
            <a:ext cx="5610225" cy="4181475"/>
          </a:xfrm>
          <a:prstGeom prst="rect">
            <a:avLst/>
          </a:prstGeom>
        </p:spPr>
        <p:txBody>
          <a:bodyPr vert="horz" wrap="square" lIns="93175" tIns="46588" rIns="93175" bIns="4658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925" y="8829675"/>
            <a:ext cx="3036888" cy="465138"/>
          </a:xfrm>
          <a:prstGeom prst="rect">
            <a:avLst/>
          </a:prstGeom>
        </p:spPr>
        <p:txBody>
          <a:bodyPr vert="horz" wrap="square" lIns="93175" tIns="46588" rIns="93175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34ABA10-BBEF-40DA-88ED-11AB60650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601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728F93C1-D75C-465F-B6D7-4C010B6F8F15}" type="slidenum">
              <a:rPr lang="en-US" sz="1200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sz="1200" smtClean="0">
              <a:solidFill>
                <a:srgbClr val="000000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E2F88BCA-83CE-4191-AEA1-37BD4C8C7BD1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D58C0CDE-50D9-49B0-971F-4C8BB8751D6F}" type="slidenum">
              <a:rPr lang="en-US" sz="1200" smtClean="0"/>
              <a:pPr eaLnBrk="1" hangingPunct="1"/>
              <a:t>3</a:t>
            </a:fld>
            <a:endParaRPr lang="en-US" sz="1200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C47DA2FF-C8A5-4BB6-B52C-1707FB7DED13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C47DA2FF-C8A5-4BB6-B52C-1707FB7DED13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AEAF28AD-DC80-4374-AD20-25738851A490}" type="slidenum">
              <a:rPr lang="en-US" sz="1200" smtClean="0"/>
              <a:pPr eaLnBrk="1" hangingPunct="1"/>
              <a:t>6</a:t>
            </a:fld>
            <a:endParaRPr lang="en-US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fld id="{AEAF28AD-DC80-4374-AD20-25738851A490}" type="slidenum">
              <a:rPr lang="en-US" sz="1200" smtClean="0"/>
              <a:pPr eaLnBrk="1" hangingPunct="1"/>
              <a:t>7</a:t>
            </a:fld>
            <a:endParaRPr lang="en-US" sz="120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2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1025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XBD200302-00063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" t="26352" r="66402" b="172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58750"/>
            <a:ext cx="9144000" cy="6699250"/>
            <a:chOff x="0" y="158750"/>
            <a:chExt cx="9144000" cy="669925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1054100"/>
              <a:ext cx="9144000" cy="5803900"/>
            </a:xfrm>
            <a:prstGeom prst="rect">
              <a:avLst/>
            </a:pr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ＭＳ Ｐゴシック" pitchFamily="29" charset="-128"/>
              </a:endParaRPr>
            </a:p>
          </p:txBody>
        </p:sp>
        <p:pic>
          <p:nvPicPr>
            <p:cNvPr id="5" name="Picture 8" descr="LBNL_DOE_Banner_White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3" y="158750"/>
              <a:ext cx="8459787" cy="630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/>
            <p:cNvCxnSpPr/>
            <p:nvPr userDrawn="1"/>
          </p:nvCxnSpPr>
          <p:spPr>
            <a:xfrm>
              <a:off x="0" y="1050925"/>
              <a:ext cx="9144000" cy="1588"/>
            </a:xfrm>
            <a:prstGeom prst="line">
              <a:avLst/>
            </a:prstGeom>
            <a:ln w="6350" cap="flat" cmpd="sng" algn="ctr">
              <a:solidFill>
                <a:srgbClr val="FFFFFF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712273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76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25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24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82563" y="136525"/>
            <a:ext cx="857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800" smtClean="0">
                <a:solidFill>
                  <a:srgbClr val="FFFF99"/>
                </a:solidFill>
                <a:ea typeface="+mn-ea"/>
              </a:rPr>
              <a:t>BSISB</a:t>
            </a:r>
          </a:p>
          <a:p>
            <a:pPr defTabSz="914400" eaLnBrk="1" hangingPunct="1">
              <a:defRPr/>
            </a:pPr>
            <a:endParaRPr lang="en-US" sz="1800" smtClean="0">
              <a:solidFill>
                <a:srgbClr val="FFFF99"/>
              </a:solidFill>
              <a:ea typeface="+mn-ea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136525"/>
            <a:ext cx="1736725" cy="6721475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36725" y="1047750"/>
            <a:ext cx="7407275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52663" y="3521075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4185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C0105355-7C5F-4C50-9E39-1E4F2C29E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093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CCE589F4-5BDD-488E-91A7-0EC23B339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75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5DE2414D-85CA-4C10-BE78-3B27D19C1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66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C986BA0B-6956-465F-AD44-9050532E1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19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5DF3FB8B-9967-4278-AF61-16B1CEEE6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14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77E004C8-B370-4E92-A54C-32A7053FD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91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A03530AC-4E2A-407A-B31D-1C8277CCF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85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938A96A1-E779-4B31-BF90-94E3D02DB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66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CBFFF36F-6B06-46E3-8446-1BFE25C64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575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089BC63A-F908-469A-B6C1-45DA2ED00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98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 userDrawn="1"/>
        </p:nvSpPr>
        <p:spPr bwMode="auto">
          <a:xfrm>
            <a:off x="182563" y="136525"/>
            <a:ext cx="857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en-US" sz="1800" smtClean="0">
                <a:solidFill>
                  <a:srgbClr val="FFFF99"/>
                </a:solidFill>
                <a:ea typeface="+mn-ea"/>
              </a:rPr>
              <a:t>BSISB</a:t>
            </a:r>
          </a:p>
          <a:p>
            <a:pPr defTabSz="914400" eaLnBrk="1" hangingPunct="1">
              <a:defRPr/>
            </a:pPr>
            <a:endParaRPr lang="en-US" sz="1800" smtClean="0">
              <a:solidFill>
                <a:srgbClr val="FFFF99"/>
              </a:solidFill>
              <a:ea typeface="+mn-ea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136525"/>
            <a:ext cx="1736725" cy="6721475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36725" y="1047750"/>
            <a:ext cx="7407275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52663" y="3521075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277766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F068269C-4390-4BF2-AE4A-ADBB63320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896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1A0A6D33-9E94-4DA9-9E64-48A7DCAD2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401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394D4BE7-867C-4B19-A8C4-6048941DE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48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D897EC48-1F20-44A9-B02A-11E62802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25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B02287C1-D316-4A71-86C9-921C34DDD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7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39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805C4725-08A8-4939-871A-46DA40C59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95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C571F580-5477-4A91-8B2A-FAFEC69EA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635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4E171570-BDDF-4D5D-A918-8FDB03B4D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998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D6E80C24-7A77-4F44-9578-5358D6020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234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7200">
              <a:defRPr>
                <a:ea typeface="ＭＳ Ｐゴシック" pitchFamily="29" charset="-128"/>
              </a:defRPr>
            </a:lvl1pPr>
          </a:lstStyle>
          <a:p>
            <a:pPr>
              <a:defRPr/>
            </a:pPr>
            <a:fld id="{BBCD4D9D-1EA1-4A7B-9C02-2D258E2F8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600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3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59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9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181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619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194425"/>
            <a:ext cx="9144000" cy="1588"/>
          </a:xfrm>
          <a:prstGeom prst="line">
            <a:avLst/>
          </a:prstGeom>
          <a:ln w="6350" cap="flat" cmpd="sng" algn="ctr">
            <a:solidFill>
              <a:schemeClr val="tx2">
                <a:lumMod val="7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22" descr="LBNL_BlueLogo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275388"/>
            <a:ext cx="2641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5157788" y="6640513"/>
            <a:ext cx="3803650" cy="1841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algn="r" eaLnBrk="1" hangingPunct="1">
              <a:defRPr/>
            </a:pPr>
            <a:r>
              <a:rPr lang="en-US" sz="600" dirty="0" smtClean="0">
                <a:solidFill>
                  <a:srgbClr val="10253F"/>
                </a:solidFill>
              </a:rPr>
              <a:t>Managed by the University of California for the  U.S. Department of Energy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9pPr>
    </p:titleStyle>
    <p:bodyStyle>
      <a:lvl1pPr marL="2921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ＭＳ Ｐゴシック" pitchFamily="26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+mn-cs"/>
        </a:defRPr>
      </a:lvl3pPr>
      <a:lvl4pPr marL="16637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+mn-cs"/>
        </a:defRPr>
      </a:lvl4pPr>
      <a:lvl5pPr marL="21209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rgbClr val="376092"/>
          </a:solidFill>
          <a:latin typeface="Arial" pitchFamily="-112" charset="0"/>
          <a:ea typeface="ＭＳ Ｐゴシック" pitchFamily="2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44563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FFFFCC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650038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840A9FDE-037E-499D-9FDA-53661CD81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6" name="Picture 8" descr="lbl_logo"/>
          <p:cNvPicPr preferRelativeResize="0"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144463"/>
            <a:ext cx="995362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0" descr="Safety Culture Improvement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r="77251"/>
          <a:stretch>
            <a:fillRect/>
          </a:stretch>
        </p:blipFill>
        <p:spPr bwMode="auto">
          <a:xfrm>
            <a:off x="0" y="0"/>
            <a:ext cx="13716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44563"/>
          </a:xfrm>
          <a:prstGeom prst="rect">
            <a:avLst/>
          </a:prstGeom>
          <a:solidFill>
            <a:srgbClr val="0F406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/>
            <a:endParaRPr lang="en-US" sz="1800">
              <a:solidFill>
                <a:srgbClr val="FFFFCC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6650038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103B76B7-4BB9-496F-B08D-E637B4275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80" name="Picture 8" descr="lbl_logo"/>
          <p:cNvPicPr preferRelativeResize="0"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144463"/>
            <a:ext cx="995362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0" descr="Safety Culture Improvement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r="77251"/>
          <a:stretch>
            <a:fillRect/>
          </a:stretch>
        </p:blipFill>
        <p:spPr bwMode="auto">
          <a:xfrm>
            <a:off x="0" y="0"/>
            <a:ext cx="13716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FFFF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6725" y="1384300"/>
            <a:ext cx="7407275" cy="116205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/>
            </a:r>
            <a:b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Safety Culture Improvement Program At LBNL</a:t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</a:br>
            <a:endParaRPr lang="en-US" sz="32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819400"/>
            <a:ext cx="6400800" cy="2514600"/>
          </a:xfrm>
        </p:spPr>
        <p:txBody>
          <a:bodyPr/>
          <a:lstStyle/>
          <a:p>
            <a:pPr eaLnBrk="1" hangingPunct="1"/>
            <a:endParaRPr lang="en-US" sz="1400" dirty="0" smtClean="0"/>
          </a:p>
          <a:p>
            <a:pPr eaLnBrk="1" hangingPunct="1"/>
            <a:endParaRPr lang="en-US" sz="1400" dirty="0" smtClean="0"/>
          </a:p>
          <a:p>
            <a:pPr eaLnBrk="1" hangingPunct="1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Mike Ruggieri</a:t>
            </a:r>
          </a:p>
          <a:p>
            <a:pPr eaLnBrk="1" hangingPunct="1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Program Manager</a:t>
            </a:r>
          </a:p>
          <a:p>
            <a:pPr eaLnBrk="1" hangingPunct="1">
              <a:spcBef>
                <a:spcPts val="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EHSS Division</a:t>
            </a:r>
          </a:p>
          <a:p>
            <a:pPr eaLnBrk="1" hangingPunct="1"/>
            <a:endParaRPr lang="en-US" sz="2400" b="1" dirty="0">
              <a:solidFill>
                <a:srgbClr val="002060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002060"/>
                </a:solidFill>
              </a:rPr>
              <a:t>Meeting </a:t>
            </a:r>
            <a:r>
              <a:rPr lang="en-US" b="1" dirty="0" smtClean="0">
                <a:solidFill>
                  <a:srgbClr val="002060"/>
                </a:solidFill>
              </a:rPr>
              <a:t>with Members of the Berkeley City Council</a:t>
            </a:r>
          </a:p>
          <a:p>
            <a:pPr eaLnBrk="1" hangingPunct="1"/>
            <a:r>
              <a:rPr lang="en-US" b="1" dirty="0" smtClean="0">
                <a:solidFill>
                  <a:srgbClr val="002060"/>
                </a:solidFill>
              </a:rPr>
              <a:t>December 11, 2012</a:t>
            </a:r>
          </a:p>
        </p:txBody>
      </p:sp>
      <p:pic>
        <p:nvPicPr>
          <p:cNvPr id="27652" name="Picture 4" descr="lbl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5575"/>
            <a:ext cx="15240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 descr="DO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16002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1804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defTabSz="914400">
              <a:defRPr/>
            </a:pPr>
            <a:endParaRPr lang="en-US" sz="1800">
              <a:solidFill>
                <a:srgbClr val="000000"/>
              </a:solidFill>
              <a:ea typeface="+mn-ea"/>
            </a:endParaRPr>
          </a:p>
        </p:txBody>
      </p:sp>
      <p:sp>
        <p:nvSpPr>
          <p:cNvPr id="3091" name="Rectangle 65"/>
          <p:cNvSpPr>
            <a:spLocks noChangeArrowheads="1"/>
          </p:cNvSpPr>
          <p:nvPr/>
        </p:nvSpPr>
        <p:spPr bwMode="auto">
          <a:xfrm>
            <a:off x="0" y="4551363"/>
            <a:ext cx="184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defTabSz="914400">
              <a:defRPr/>
            </a:pPr>
            <a:r>
              <a:rPr lang="en-US" sz="900">
                <a:solidFill>
                  <a:srgbClr val="000000"/>
                </a:solidFill>
                <a:ea typeface="+mn-ea"/>
              </a:rPr>
              <a:t/>
            </a:r>
            <a:br>
              <a:rPr lang="en-US" sz="900">
                <a:solidFill>
                  <a:srgbClr val="000000"/>
                </a:solidFill>
                <a:ea typeface="+mn-ea"/>
              </a:rPr>
            </a:br>
            <a:endParaRPr lang="en-US" sz="1800">
              <a:solidFill>
                <a:srgbClr val="000000"/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1" descr="Creating a safety cul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42545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6"/>
          <p:cNvSpPr>
            <a:spLocks noGrp="1" noChangeArrowheads="1"/>
          </p:cNvSpPr>
          <p:nvPr>
            <p:ph type="title"/>
          </p:nvPr>
        </p:nvSpPr>
        <p:spPr>
          <a:xfrm>
            <a:off x="1027113" y="188913"/>
            <a:ext cx="7221537" cy="944562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Safety </a:t>
            </a:r>
            <a:r>
              <a:rPr lang="en-US" u="sng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is</a:t>
            </a:r>
            <a:r>
              <a:rPr lang="en-US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 integrated into Lab Culture</a:t>
            </a:r>
          </a:p>
        </p:txBody>
      </p:sp>
      <p:sp>
        <p:nvSpPr>
          <p:cNvPr id="4100" name="Rectangle 15"/>
          <p:cNvSpPr>
            <a:spLocks noChangeArrowheads="1"/>
          </p:cNvSpPr>
          <p:nvPr/>
        </p:nvSpPr>
        <p:spPr bwMode="auto">
          <a:xfrm>
            <a:off x="609600" y="3917950"/>
            <a:ext cx="8534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2060"/>
                </a:solidFill>
              </a:rPr>
              <a:t>Safety</a:t>
            </a:r>
            <a:r>
              <a:rPr lang="en-US" sz="2800" dirty="0">
                <a:solidFill>
                  <a:srgbClr val="002060"/>
                </a:solidFill>
              </a:rPr>
              <a:t> at the Lab is not about numbers. It’s about people doing meaningful work and going home each day to their families proud about their accomplishments. </a:t>
            </a:r>
          </a:p>
        </p:txBody>
      </p:sp>
      <p:sp>
        <p:nvSpPr>
          <p:cNvPr id="4101" name="Rectangle 19"/>
          <p:cNvSpPr>
            <a:spLocks noChangeArrowheads="1"/>
          </p:cNvSpPr>
          <p:nvPr/>
        </p:nvSpPr>
        <p:spPr bwMode="auto">
          <a:xfrm>
            <a:off x="587375" y="1247775"/>
            <a:ext cx="4776788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sz="2800" b="1" dirty="0">
                <a:solidFill>
                  <a:srgbClr val="002060"/>
                </a:solidFill>
              </a:rPr>
              <a:t>Safety Culture</a:t>
            </a:r>
            <a:r>
              <a:rPr lang="en-US" sz="2800" dirty="0">
                <a:solidFill>
                  <a:srgbClr val="002060"/>
                </a:solidFill>
              </a:rPr>
              <a:t> is based on a shared belief system where safety is integral in every part of our organization.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203200"/>
            <a:ext cx="7456487" cy="944563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Safety Culture Improvement Timeline</a:t>
            </a:r>
          </a:p>
        </p:txBody>
      </p:sp>
      <p:pic>
        <p:nvPicPr>
          <p:cNvPr id="30725" name="Picture 3" descr="SCi Method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60447"/>
            <a:ext cx="8001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Line 4"/>
          <p:cNvSpPr>
            <a:spLocks noChangeShapeType="1"/>
          </p:cNvSpPr>
          <p:nvPr/>
        </p:nvSpPr>
        <p:spPr bwMode="auto">
          <a:xfrm>
            <a:off x="1290572" y="2644710"/>
            <a:ext cx="0" cy="40163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Text Box 5"/>
          <p:cNvSpPr txBox="1">
            <a:spLocks noChangeArrowheads="1"/>
          </p:cNvSpPr>
          <p:nvPr/>
        </p:nvSpPr>
        <p:spPr bwMode="auto">
          <a:xfrm>
            <a:off x="609598" y="3121716"/>
            <a:ext cx="1983289" cy="116955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marL="112713" indent="-112713" eaLnBrk="1" hangingPunct="1">
              <a:buFont typeface="Arial" pitchFamily="34" charset="0"/>
              <a:buChar char="•"/>
            </a:pPr>
            <a:r>
              <a:rPr lang="en-US" sz="1400" dirty="0"/>
              <a:t>Safety Culture </a:t>
            </a:r>
            <a:r>
              <a:rPr lang="en-US" sz="1400" dirty="0" smtClean="0"/>
              <a:t>Survey conducted, data analyzed and opportunities </a:t>
            </a:r>
            <a:r>
              <a:rPr lang="en-US" sz="1400" dirty="0" smtClean="0"/>
              <a:t>identified (FY 2011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0728" name="AutoShape 6"/>
          <p:cNvSpPr>
            <a:spLocks/>
          </p:cNvSpPr>
          <p:nvPr/>
        </p:nvSpPr>
        <p:spPr bwMode="auto">
          <a:xfrm rot="16200000">
            <a:off x="5962910" y="2315474"/>
            <a:ext cx="269875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Text Box 9"/>
          <p:cNvSpPr txBox="1">
            <a:spLocks noChangeArrowheads="1"/>
          </p:cNvSpPr>
          <p:nvPr/>
        </p:nvSpPr>
        <p:spPr bwMode="auto">
          <a:xfrm>
            <a:off x="5304891" y="3155648"/>
            <a:ext cx="1585912" cy="400050"/>
          </a:xfrm>
          <a:prstGeom prst="rect">
            <a:avLst/>
          </a:prstGeom>
          <a:solidFill>
            <a:srgbClr val="FFFA27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dirty="0"/>
              <a:t>We are here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073212" y="3129229"/>
            <a:ext cx="1536888" cy="116955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29" charset="-128"/>
              </a:defRPr>
            </a:lvl9pPr>
          </a:lstStyle>
          <a:p>
            <a:pPr eaLnBrk="1" hangingPunct="1"/>
            <a:r>
              <a:rPr lang="en-US" sz="1400" dirty="0" smtClean="0"/>
              <a:t>Vision and Strategic Plan </a:t>
            </a:r>
            <a:r>
              <a:rPr lang="en-US" sz="1400" dirty="0" smtClean="0"/>
              <a:t>developed  </a:t>
            </a:r>
            <a:r>
              <a:rPr lang="en-US" sz="1400" dirty="0" smtClean="0"/>
              <a:t>and initiatives started </a:t>
            </a:r>
            <a:r>
              <a:rPr lang="en-US" sz="1400" dirty="0" smtClean="0"/>
              <a:t>(FY 2012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6" name="AutoShape 6"/>
          <p:cNvSpPr>
            <a:spLocks/>
          </p:cNvSpPr>
          <p:nvPr/>
        </p:nvSpPr>
        <p:spPr bwMode="auto">
          <a:xfrm rot="16200000">
            <a:off x="3613268" y="2342616"/>
            <a:ext cx="232427" cy="1238251"/>
          </a:xfrm>
          <a:prstGeom prst="leftBrace">
            <a:avLst>
              <a:gd name="adj1" fmla="val 11126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98438"/>
            <a:ext cx="8392677" cy="685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The Vision for LBNL Safety Culture 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31800" y="1241849"/>
            <a:ext cx="8169275" cy="478592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We are all </a:t>
            </a:r>
            <a:r>
              <a:rPr lang="en-US" sz="2400" u="sng" dirty="0">
                <a:solidFill>
                  <a:srgbClr val="002060"/>
                </a:solidFill>
              </a:rPr>
              <a:t>involved</a:t>
            </a:r>
            <a:r>
              <a:rPr lang="en-US" sz="2400" dirty="0">
                <a:solidFill>
                  <a:srgbClr val="002060"/>
                </a:solidFill>
              </a:rPr>
              <a:t> with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Management </a:t>
            </a:r>
            <a:r>
              <a:rPr lang="en-US" sz="2400" u="sng" dirty="0">
                <a:solidFill>
                  <a:srgbClr val="002060"/>
                </a:solidFill>
              </a:rPr>
              <a:t>recognizes</a:t>
            </a:r>
            <a:r>
              <a:rPr lang="en-US" sz="2400" dirty="0">
                <a:solidFill>
                  <a:srgbClr val="002060"/>
                </a:solidFill>
              </a:rPr>
              <a:t> positive safety activities.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Management visibly </a:t>
            </a:r>
            <a:r>
              <a:rPr lang="en-US" sz="2400" u="sng" dirty="0">
                <a:solidFill>
                  <a:srgbClr val="002060"/>
                </a:solidFill>
              </a:rPr>
              <a:t>participates</a:t>
            </a:r>
            <a:r>
              <a:rPr lang="en-US" sz="2400" dirty="0">
                <a:solidFill>
                  <a:srgbClr val="002060"/>
                </a:solidFill>
              </a:rPr>
              <a:t> in safety programs and </a:t>
            </a:r>
            <a:r>
              <a:rPr lang="en-US" sz="2400" u="sng" dirty="0">
                <a:solidFill>
                  <a:srgbClr val="002060"/>
                </a:solidFill>
              </a:rPr>
              <a:t>models</a:t>
            </a:r>
            <a:r>
              <a:rPr lang="en-US" sz="2400" dirty="0">
                <a:solidFill>
                  <a:srgbClr val="002060"/>
                </a:solidFill>
              </a:rPr>
              <a:t> safe behavior.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We are all </a:t>
            </a:r>
            <a:r>
              <a:rPr lang="en-US" sz="2400" u="sng" dirty="0">
                <a:solidFill>
                  <a:srgbClr val="002060"/>
                </a:solidFill>
              </a:rPr>
              <a:t>accountable</a:t>
            </a:r>
            <a:r>
              <a:rPr lang="en-US" sz="2400" dirty="0">
                <a:solidFill>
                  <a:srgbClr val="00206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We </a:t>
            </a:r>
            <a:r>
              <a:rPr lang="en-US" sz="2400" u="sng" dirty="0">
                <a:solidFill>
                  <a:srgbClr val="002060"/>
                </a:solidFill>
              </a:rPr>
              <a:t>support each other</a:t>
            </a:r>
            <a:r>
              <a:rPr lang="en-US" sz="2400" dirty="0">
                <a:solidFill>
                  <a:srgbClr val="002060"/>
                </a:solidFill>
              </a:rPr>
              <a:t> for safety.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u="sng" dirty="0">
                <a:solidFill>
                  <a:srgbClr val="002060"/>
                </a:solidFill>
              </a:rPr>
              <a:t>Off-the-job safety</a:t>
            </a:r>
            <a:r>
              <a:rPr lang="en-US" sz="2400" dirty="0">
                <a:solidFill>
                  <a:srgbClr val="002060"/>
                </a:solidFill>
              </a:rPr>
              <a:t> is promoted.</a:t>
            </a:r>
          </a:p>
          <a:p>
            <a:pPr marL="571500"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We are all </a:t>
            </a:r>
            <a:r>
              <a:rPr lang="en-US" sz="2400" u="sng" dirty="0">
                <a:solidFill>
                  <a:srgbClr val="002060"/>
                </a:solidFill>
              </a:rPr>
              <a:t>committed to the well being</a:t>
            </a:r>
            <a:r>
              <a:rPr lang="en-US" sz="2400" dirty="0">
                <a:solidFill>
                  <a:srgbClr val="002060"/>
                </a:solidFill>
              </a:rPr>
              <a:t> of co-workers and the organization as a whole.</a:t>
            </a:r>
          </a:p>
          <a:p>
            <a:pPr>
              <a:buFontTx/>
              <a:buAutoNum type="arabicPeriod"/>
              <a:defRPr/>
            </a:pPr>
            <a:endParaRPr lang="en-US" sz="2400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mrruggieri\AppData\Local\Microsoft\Windows\Temporary Internet Files\Content.IE5\46G9HMHU\MC90007087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959" y="2900587"/>
            <a:ext cx="2585434" cy="146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43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550907" y="223489"/>
            <a:ext cx="7791427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What Is the Plan to Achieve the Vision?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51352" y="1118648"/>
            <a:ext cx="7002171" cy="54476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2060"/>
                </a:solidFill>
              </a:rPr>
              <a:t>Increase and sustain Senior Management </a:t>
            </a:r>
            <a:r>
              <a:rPr lang="en-US" dirty="0" smtClean="0">
                <a:solidFill>
                  <a:srgbClr val="002060"/>
                </a:solidFill>
              </a:rPr>
              <a:t>engagement</a:t>
            </a:r>
          </a:p>
          <a:p>
            <a:pPr marL="914400" lvl="2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Support  </a:t>
            </a:r>
            <a:r>
              <a:rPr lang="en-US" dirty="0">
                <a:solidFill>
                  <a:srgbClr val="002060"/>
                </a:solidFill>
              </a:rPr>
              <a:t>Senior Management in performing the role of SCI spokesperson to </a:t>
            </a:r>
            <a:r>
              <a:rPr lang="en-US" dirty="0" smtClean="0">
                <a:solidFill>
                  <a:srgbClr val="002060"/>
                </a:solidFill>
              </a:rPr>
              <a:t>stakeholders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en-US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2060"/>
                </a:solidFill>
              </a:rPr>
              <a:t>Develop and maintain initiatives to improve safety culture that are aligned with the Vision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Institutional-Level 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Division-Level</a:t>
            </a:r>
          </a:p>
          <a:p>
            <a:pPr marL="914400" lvl="1" indent="-457200">
              <a:buFont typeface="+mj-lt"/>
              <a:buAutoNum type="arabicPeriod"/>
              <a:defRPr/>
            </a:pPr>
            <a:endParaRPr lang="en-US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2060"/>
                </a:solidFill>
              </a:rPr>
              <a:t>Utilize Communications and Outreach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Web Site with fresh articles, forum and resources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“Safety Is Elemental”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 Articles in LBNL daily “Today at Berkeley Lab”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Poster campaign</a:t>
            </a:r>
          </a:p>
          <a:p>
            <a:pPr marL="914400" lvl="1" indent="-457200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Partnering between Divisions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https://commons.lbl.gov/download/attachments/87927873/Alivisatos.jpg?version=1&amp;modificationDate=13548177338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286" y="1240074"/>
            <a:ext cx="1008416" cy="128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 descr="https://commons.lbl.gov/download/attachments/84904773/spot-award-icon.png?version=1&amp;modificationDate=13503200239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768" y="2957779"/>
            <a:ext cx="739451" cy="112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https://commons.lbl.gov/download/attachments/84903124/IMG_0297a.JPG?version=1&amp;modificationDate=13488522909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6786"/>
          <a:stretch>
            <a:fillRect/>
          </a:stretch>
        </p:blipFill>
        <p:spPr>
          <a:xfrm>
            <a:off x="7723768" y="4599030"/>
            <a:ext cx="748104" cy="99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851771" y="300625"/>
            <a:ext cx="7653402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Arial" charset="0"/>
                <a:ea typeface="ＭＳ Ｐゴシック" pitchFamily="29" charset="-128"/>
              </a:rPr>
              <a:t>How Are We Going to Sustain Safety Culture Improvements</a:t>
            </a:r>
            <a:endParaRPr lang="en-US" dirty="0" smtClean="0">
              <a:solidFill>
                <a:schemeClr val="tx1"/>
              </a:solidFill>
              <a:latin typeface="Arial" charset="0"/>
              <a:ea typeface="ＭＳ Ｐゴシック" pitchFamily="29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515" y="1371600"/>
            <a:ext cx="8426885" cy="5181600"/>
          </a:xfrm>
        </p:spPr>
        <p:txBody>
          <a:bodyPr/>
          <a:lstStyle/>
          <a:p>
            <a:pPr lvl="1" eaLnBrk="1" hangingPunct="1">
              <a:buFontTx/>
              <a:buChar char="–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Review Strategic Plan each year and make necessary adjustm</a:t>
            </a:r>
            <a:r>
              <a:rPr lang="en-US" sz="2400" dirty="0" smtClean="0">
                <a:solidFill>
                  <a:srgbClr val="002060"/>
                </a:solidFill>
              </a:rPr>
              <a:t>ents.</a:t>
            </a:r>
          </a:p>
          <a:p>
            <a:pPr lvl="1" eaLnBrk="1" hangingPunct="1">
              <a:buFontTx/>
              <a:buChar char="–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Use metrics for evaluating Safety Culture improvements</a:t>
            </a:r>
          </a:p>
          <a:p>
            <a:pPr lvl="1" eaLnBrk="1" hangingPunct="1">
              <a:buFontTx/>
              <a:buChar char="–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Integrate the concepts for Safety Culture into EHSS documents</a:t>
            </a:r>
          </a:p>
          <a:p>
            <a:pPr lvl="1" eaLnBrk="1" hangingPunct="1">
              <a:buFontTx/>
              <a:buChar char="–"/>
              <a:defRPr/>
            </a:pPr>
            <a:r>
              <a:rPr lang="en-US" sz="2400" dirty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e-Survey LBNL Staff in 2015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2" eaLnBrk="1" hangingPunct="1">
              <a:buFontTx/>
              <a:buChar char="•"/>
              <a:defRPr/>
            </a:pPr>
            <a:endParaRPr lang="en-US" sz="800" b="1" dirty="0" smtClean="0"/>
          </a:p>
        </p:txBody>
      </p:sp>
    </p:spTree>
    <p:extLst>
      <p:ext uri="{BB962C8B-B14F-4D97-AF65-F5344CB8AC3E}">
        <p14:creationId xmlns:p14="http://schemas.microsoft.com/office/powerpoint/2010/main" val="110110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rruggieri\AppData\Local\Microsoft\Windows\Temporary Internet Files\Content.IE5\929KY9NP\MC910216407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072" y="693785"/>
            <a:ext cx="3489960" cy="30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rruggieri\AppData\Local\Microsoft\Windows\Temporary Internet Files\Content.IE5\46G9HMHU\MC900078622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12" y="1823135"/>
            <a:ext cx="1553438" cy="334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rruggieri\AppData\Local\Microsoft\Windows\Temporary Internet Files\Content.IE5\Q33PJZ3M\MC900078711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14" y="2054268"/>
            <a:ext cx="1187231" cy="287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</TotalTime>
  <Words>296</Words>
  <Application>Microsoft Office PowerPoint</Application>
  <PresentationFormat>On-screen Show (4:3)</PresentationFormat>
  <Paragraphs>51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1_Default Design</vt:lpstr>
      <vt:lpstr>2_Default Design</vt:lpstr>
      <vt:lpstr>  Safety Culture Improvement Program At LBNL </vt:lpstr>
      <vt:lpstr>Safety is integrated into Lab Culture</vt:lpstr>
      <vt:lpstr>Safety Culture Improvement Timeline</vt:lpstr>
      <vt:lpstr>The Vision for LBNL Safety Culture </vt:lpstr>
      <vt:lpstr>What Is the Plan to Achieve the Vision?</vt:lpstr>
      <vt:lpstr>How Are We Going to Sustain Safety Culture Improvements</vt:lpstr>
      <vt:lpstr>PowerPoint Presentation</vt:lpstr>
    </vt:vector>
  </TitlesOfParts>
  <Company>UC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Flavio Robles</dc:creator>
  <cp:lastModifiedBy>Michael R. Ruggieri</cp:lastModifiedBy>
  <cp:revision>129</cp:revision>
  <cp:lastPrinted>2012-02-07T19:25:32Z</cp:lastPrinted>
  <dcterms:created xsi:type="dcterms:W3CDTF">2009-05-15T16:13:13Z</dcterms:created>
  <dcterms:modified xsi:type="dcterms:W3CDTF">2012-12-07T22:03:03Z</dcterms:modified>
</cp:coreProperties>
</file>