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270" r:id="rId3"/>
    <p:sldId id="268" r:id="rId4"/>
    <p:sldId id="283" r:id="rId5"/>
    <p:sldId id="273" r:id="rId6"/>
    <p:sldId id="274" r:id="rId7"/>
    <p:sldId id="278" r:id="rId8"/>
    <p:sldId id="280" r:id="rId9"/>
    <p:sldId id="281" r:id="rId10"/>
    <p:sldId id="285" r:id="rId11"/>
    <p:sldId id="279" r:id="rId12"/>
    <p:sldId id="282" r:id="rId13"/>
    <p:sldId id="275" r:id="rId14"/>
    <p:sldId id="284" r:id="rId15"/>
    <p:sldId id="2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22B45"/>
    <a:srgbClr val="032B44"/>
    <a:srgbClr val="062A44"/>
    <a:srgbClr val="062E44"/>
    <a:srgbClr val="003366"/>
    <a:srgbClr val="336699"/>
    <a:srgbClr val="99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39" autoAdjust="0"/>
  </p:normalViewPr>
  <p:slideViewPr>
    <p:cSldViewPr snapToGrid="0">
      <p:cViewPr varScale="1">
        <p:scale>
          <a:sx n="111" d="100"/>
          <a:sy n="111" d="100"/>
        </p:scale>
        <p:origin x="-13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0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BBF3ED6D-001A-4FA5-9E17-D807AC6EE7E1}" type="datetime1">
              <a:rPr lang="en-US"/>
              <a:pPr/>
              <a:t>4/22/13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8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800"/>
            </a:lvl1pPr>
          </a:lstStyle>
          <a:p>
            <a:fld id="{7E7801B5-61D6-4D09-8546-72F4B9330F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79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AEB640-676E-411F-8326-04B97F683B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293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EB640-676E-411F-8326-04B97F683B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9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EB640-676E-411F-8326-04B97F683B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45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EB640-676E-411F-8326-04B97F683B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67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685BA-6D04-43C8-9246-B4F4DF7D8C0D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945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60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57107"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6BBE8-C770-498A-8717-E925EE17BD5A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25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65793" eaLnBrk="1" hangingPunct="1">
              <a:spcBef>
                <a:spcPct val="0"/>
              </a:spcBef>
            </a:pPr>
            <a:endParaRPr lang="en-US" dirty="0" smtClean="0">
              <a:ea typeface="ＭＳ Ｐゴシック" pitchFamily="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EHS All Hands September 2011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XBD200302-00063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352" r="66402" b="172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rgbClr val="376092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1800" dirty="0">
              <a:latin typeface="Arial" pitchFamily="-109" charset="0"/>
              <a:ea typeface="ＭＳ Ｐゴシック" pitchFamily="-109" charset="-128"/>
            </a:endParaRPr>
          </a:p>
        </p:txBody>
      </p:sp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928" y="2130425"/>
            <a:ext cx="707027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08297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3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09902-9448-4AF8-86B9-B4B65CE349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1573213"/>
            <a:ext cx="7781925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900"/>
              </a:spcBef>
              <a:buFont typeface="Arial"/>
              <a:buChar char="•"/>
              <a:defRPr/>
            </a:lvl2pPr>
            <a:lvl3pPr marL="458788" indent="-177800">
              <a:spcBef>
                <a:spcPts val="500"/>
              </a:spcBef>
              <a:defRPr/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51FAFF-D5DD-43FB-81F9-8832577C43B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86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9ED1F7-D4A3-4CD9-A5C2-DD2C8F0678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DFF7A5-13D9-417B-ADAE-077475A4665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215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8F5258-5B82-4A25-900B-A7490FFD29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4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9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63FC7C-A723-42A8-A8CF-F48B5D1A87F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4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16B488-3F75-42A4-9CCD-16F1C0C49BD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6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2625" y="260350"/>
            <a:ext cx="778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043613"/>
            <a:ext cx="9144000" cy="1587"/>
          </a:xfrm>
          <a:prstGeom prst="line">
            <a:avLst/>
          </a:prstGeom>
          <a:ln w="6350" cap="flat" cmpd="sng" algn="ctr">
            <a:solidFill>
              <a:schemeClr val="tx2">
                <a:lumMod val="7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7" descr="LBNL_small_logo.ps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075" y="6242050"/>
            <a:ext cx="568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6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0474DC4B-281C-40FA-A327-5BD33639AFC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9" r:id="rId2"/>
    <p:sldLayoutId id="2147483706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  <p:sldLayoutId id="2147483708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MS PGothic" pitchFamily="34" charset="-128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pitchFamily="-109" charset="0"/>
        <a:buChar char="–"/>
        <a:defRPr sz="2400">
          <a:solidFill>
            <a:srgbClr val="003366"/>
          </a:solidFill>
          <a:latin typeface="+mn-lt"/>
          <a:ea typeface="MS PGothic" pitchFamily="34" charset="-128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387475" y="2130425"/>
            <a:ext cx="7070725" cy="1470025"/>
          </a:xfrm>
        </p:spPr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Safety Culture Improvement Program At LBNL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endParaRPr lang="en-US" dirty="0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59619" y="3886200"/>
            <a:ext cx="7083425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70000"/>
              </a:lnSpc>
            </a:pPr>
            <a:r>
              <a:rPr lang="en-US" dirty="0" smtClean="0"/>
              <a:t>Mike Ruggieri and Arthur Patterson</a:t>
            </a:r>
          </a:p>
          <a:p>
            <a:pPr algn="ctr">
              <a:lnSpc>
                <a:spcPct val="70000"/>
              </a:lnSpc>
            </a:pPr>
            <a:r>
              <a:rPr lang="en-US" sz="1800" b="0" dirty="0" smtClean="0"/>
              <a:t>LBNL Safety Culture Work Group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Presentation to the Communications Council</a:t>
            </a:r>
          </a:p>
          <a:p>
            <a:pPr algn="ctr"/>
            <a:r>
              <a:rPr lang="en-US" sz="2000" dirty="0" smtClean="0"/>
              <a:t>April 22, 2013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92" y="556795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some of the Division Level Initiatives?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7990" y="1908030"/>
            <a:ext cx="7471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Monitor </a:t>
            </a:r>
            <a:r>
              <a:rPr lang="en-US" sz="2000" b="1" dirty="0">
                <a:solidFill>
                  <a:srgbClr val="0070C0"/>
                </a:solidFill>
              </a:rPr>
              <a:t>and, as necessary, improve the communication of off-the-job safety issues.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82048" y="2779311"/>
            <a:ext cx="7206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Evaluate </a:t>
            </a:r>
            <a:r>
              <a:rPr lang="en-US" sz="2000" b="1" dirty="0">
                <a:solidFill>
                  <a:srgbClr val="0070C0"/>
                </a:solidFill>
              </a:rPr>
              <a:t>the effectiveness of safety leadership within lower division management levels.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818146" y="4809960"/>
            <a:ext cx="7134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</a:rPr>
              <a:t>E</a:t>
            </a:r>
            <a:r>
              <a:rPr lang="en-US" sz="2000" b="1" dirty="0" smtClean="0">
                <a:solidFill>
                  <a:srgbClr val="0070C0"/>
                </a:solidFill>
              </a:rPr>
              <a:t>valuate </a:t>
            </a:r>
            <a:r>
              <a:rPr lang="en-US" sz="2000" b="1" dirty="0">
                <a:solidFill>
                  <a:srgbClr val="0070C0"/>
                </a:solidFill>
              </a:rPr>
              <a:t>opportunities for improving Involvement of employees in safety activities.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2050" y="3665458"/>
            <a:ext cx="71828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Develop </a:t>
            </a:r>
            <a:r>
              <a:rPr lang="en-US" sz="2000" b="1" dirty="0">
                <a:solidFill>
                  <a:srgbClr val="0070C0"/>
                </a:solidFill>
              </a:rPr>
              <a:t>and fund an internal division safety recognition award program to recognize "minor" safety contributions. </a:t>
            </a:r>
          </a:p>
        </p:txBody>
      </p:sp>
    </p:spTree>
    <p:extLst>
      <p:ext uri="{BB962C8B-B14F-4D97-AF65-F5344CB8AC3E}">
        <p14:creationId xmlns:p14="http://schemas.microsoft.com/office/powerpoint/2010/main" val="355352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49705" y="1687287"/>
            <a:ext cx="5426242" cy="41256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80 Safety Spot Awards were given out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in 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2012. 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Spot Award Committee processes requests in &lt; 1 week.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Monetary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 a</a:t>
            </a: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ward</a:t>
            </a: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 values are $25 to $150 net to staff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baseline="0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Non-monetary awards are also given.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EHSS staff are not eligible for monetary award.</a:t>
            </a:r>
            <a:endParaRPr lang="en-US" sz="2000" b="1" baseline="0" dirty="0">
              <a:solidFill>
                <a:srgbClr val="0070C0"/>
              </a:solidFill>
              <a:ea typeface="ＭＳ Ｐゴシック" charset="-128"/>
              <a:cs typeface="ＭＳ Ｐゴシック" charset="-128"/>
            </a:endParaRPr>
          </a:p>
          <a:p>
            <a:pPr marL="800100" lvl="1" indent="-342900" eaLnBrk="0" hangingPunct="0">
              <a:buFont typeface="Arial" pitchFamily="34" charset="0"/>
              <a:buChar char="•"/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ＭＳ Ｐゴシック" charset="-128"/>
                <a:cs typeface="ＭＳ Ｐゴシック" charset="-128"/>
              </a:rPr>
              <a:t>Most awards are for recognizing work hazards and taking action to mitigate the hazard.</a:t>
            </a:r>
          </a:p>
          <a:p>
            <a:pPr marL="800100" lvl="1" indent="-342900" eaLnBrk="0" hangingPunct="0">
              <a:buFont typeface="Arial" pitchFamily="34" charset="0"/>
              <a:buChar char="•"/>
            </a:pPr>
            <a:endParaRPr lang="en-US" baseline="0" dirty="0">
              <a:ea typeface="ＭＳ Ｐゴシック" charset="-128"/>
              <a:cs typeface="ＭＳ Ｐゴシック" charset="-128"/>
            </a:endParaRPr>
          </a:p>
          <a:p>
            <a:pPr lvl="1" eaLnBrk="0" hangingPunct="0"/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287" y="378826"/>
            <a:ext cx="81163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1800"/>
              </a:spcAft>
            </a:pPr>
            <a:r>
              <a:rPr lang="en-US" sz="3200" b="1" dirty="0" smtClean="0">
                <a:cs typeface="Arial" charset="0"/>
              </a:rPr>
              <a:t>We Recognize Safety Performance With Prompt Spot Awards </a:t>
            </a:r>
            <a:endParaRPr lang="en-US" sz="3200" b="1" dirty="0">
              <a:cs typeface="Arial" charset="0"/>
            </a:endParaRPr>
          </a:p>
        </p:txBody>
      </p:sp>
      <p:pic>
        <p:nvPicPr>
          <p:cNvPr id="3074" name="Picture 2" descr="http://today.lbl.gov/wordpress/wp-content/uploads/safety-winn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643" y="1860310"/>
            <a:ext cx="2633444" cy="159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72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92" y="556795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Some New Institutional Initiatives in the Works?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5751" y="2183240"/>
            <a:ext cx="71211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E-mails to new employees introducing them to the safety culture at LBNL.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Employee Recognition Cards to encourage peer to peer acknowledgment of every day safe behavior.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79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51352" y="115971"/>
            <a:ext cx="7781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How Are We Going to Sustain Safety Culture Improvements?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13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88515" y="1371600"/>
            <a:ext cx="8426885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288925" indent="-227013" algn="l" rtl="0" eaLnBrk="1" fontAlgn="base" hangingPunct="1">
              <a:spcBef>
                <a:spcPts val="500"/>
              </a:spcBef>
              <a:spcAft>
                <a:spcPct val="0"/>
              </a:spcAft>
              <a:buSzPct val="8500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2pPr>
            <a:lvl3pPr marL="573088" indent="-11747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3pPr>
            <a:lvl4pPr marL="909638" indent="-227013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Review Strategic Plan each year and make necessary adjustments.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Use metrics for evaluating Safety Culture improvements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Integrate the concepts for Safety Culture into EHSS documents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Re-</a:t>
            </a:r>
            <a:r>
              <a:rPr lang="en-US" b="1" dirty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urvey LBNL Staff in 2015</a:t>
            </a:r>
          </a:p>
          <a:p>
            <a:pPr lvl="2">
              <a:buFontTx/>
              <a:buChar char="•"/>
              <a:defRPr/>
            </a:pPr>
            <a:endParaRPr lang="en-US" sz="800" b="1" dirty="0" smtClean="0"/>
          </a:p>
        </p:txBody>
      </p:sp>
    </p:spTree>
    <p:extLst>
      <p:ext uri="{BB962C8B-B14F-4D97-AF65-F5344CB8AC3E}">
        <p14:creationId xmlns:p14="http://schemas.microsoft.com/office/powerpoint/2010/main" val="2367208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11254" y="523347"/>
            <a:ext cx="7781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Can the Safety Culture Work Group and the Communication Council Partner?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14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88515" y="1371600"/>
            <a:ext cx="8426885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900"/>
              </a:spcBef>
              <a:spcAft>
                <a:spcPct val="0"/>
              </a:spcAft>
              <a:defRPr sz="2400">
                <a:solidFill>
                  <a:srgbClr val="003366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288925" indent="-227013" algn="l" rtl="0" eaLnBrk="1" fontAlgn="base" hangingPunct="1">
              <a:spcBef>
                <a:spcPts val="500"/>
              </a:spcBef>
              <a:spcAft>
                <a:spcPct val="0"/>
              </a:spcAft>
              <a:buSzPct val="8500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2pPr>
            <a:lvl3pPr marL="573088" indent="-117475" algn="l" rtl="0" eaLnBrk="1" fontAlgn="base" hangingPunct="1">
              <a:spcBef>
                <a:spcPts val="4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3pPr>
            <a:lvl4pPr marL="909638" indent="-227013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Lucida Grande" pitchFamily="-109" charset="0"/>
              <a:buChar char="–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4pPr>
            <a:lvl5pPr marL="1146175" indent="-236538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3366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C5993"/>
                </a:solidFill>
                <a:latin typeface="+mn-lt"/>
                <a:ea typeface="+mn-ea"/>
              </a:defRPr>
            </a:lvl9pPr>
          </a:lstStyle>
          <a:p>
            <a:pPr lvl="2">
              <a:buFontTx/>
              <a:buChar char="•"/>
              <a:defRPr/>
            </a:pPr>
            <a:endParaRPr lang="en-US" sz="8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26644" y="2060844"/>
            <a:ext cx="73434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Periodic status reports from the Work Group to the Communication Council.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Feedback from the Council on what safety culture initiatives are working well.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Partnering with the Council on Division level initiatives.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Coordinating communications to ensure that they are aligned with the vision for safety culture. 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0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15</a:t>
            </a:fld>
            <a:endParaRPr lang="en-US" sz="600" dirty="0">
              <a:solidFill>
                <a:srgbClr val="898989"/>
              </a:solidFill>
            </a:endParaRPr>
          </a:p>
        </p:txBody>
      </p:sp>
      <p:pic>
        <p:nvPicPr>
          <p:cNvPr id="6" name="Picture 2" descr="C:\Users\mrruggieri\AppData\Local\Microsoft\Windows\Temporary Internet Files\Content.IE5\929KY9NP\MC91021640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72" y="1668343"/>
            <a:ext cx="348996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50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Safety </a:t>
            </a:r>
            <a:r>
              <a:rPr lang="en-US" u="sng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is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 Integrated into Lab Culture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71DEE0F2-AD84-407A-8820-8B1CA7DCF2C4}" type="slidenum">
              <a:rPr lang="en-US" sz="600">
                <a:solidFill>
                  <a:srgbClr val="898989"/>
                </a:solidFill>
              </a:rPr>
              <a:pPr/>
              <a:t>2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7832" y="188062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0070C0"/>
                </a:solidFill>
              </a:rPr>
              <a:t>Safety Culture</a:t>
            </a:r>
            <a:r>
              <a:rPr lang="en-US" dirty="0">
                <a:solidFill>
                  <a:srgbClr val="0070C0"/>
                </a:solidFill>
              </a:rPr>
              <a:t> is based on a shared belief system where safety is integral in every part of our organization.</a:t>
            </a:r>
          </a:p>
        </p:txBody>
      </p:sp>
      <p:pic>
        <p:nvPicPr>
          <p:cNvPr id="6" name="Picture 21" descr="Creating a safety cul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084" y="1605583"/>
            <a:ext cx="3380874" cy="231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09600" y="3917950"/>
            <a:ext cx="75959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70C0"/>
                </a:solidFill>
              </a:rPr>
              <a:t>Safety</a:t>
            </a:r>
            <a:r>
              <a:rPr lang="en-US" sz="2800" dirty="0">
                <a:solidFill>
                  <a:srgbClr val="0070C0"/>
                </a:solidFill>
              </a:rPr>
              <a:t> at the Lab is not about numbers. It’s about people doing meaningful work and going home each day to their families proud about their accomplishments.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Safety Culture Improvement Timeline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3</a:t>
            </a:fld>
            <a:endParaRPr lang="en-US" sz="600" dirty="0">
              <a:solidFill>
                <a:srgbClr val="898989"/>
              </a:solidFill>
            </a:endParaRPr>
          </a:p>
        </p:txBody>
      </p:sp>
      <p:pic>
        <p:nvPicPr>
          <p:cNvPr id="5" name="Picture 3" descr="SCi Method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0447"/>
            <a:ext cx="8001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290572" y="2644710"/>
            <a:ext cx="0" cy="4016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97423" y="3121716"/>
            <a:ext cx="1983289" cy="116955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70C0"/>
                </a:solidFill>
              </a:rPr>
              <a:t>Safety Culture </a:t>
            </a:r>
            <a:r>
              <a:rPr lang="en-US" sz="1400" b="1" dirty="0" smtClean="0">
                <a:solidFill>
                  <a:srgbClr val="0070C0"/>
                </a:solidFill>
              </a:rPr>
              <a:t>Survey conducted, data analyzed and opportunities identified (FY 2011)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 rot="16200000">
            <a:off x="5962910" y="2315474"/>
            <a:ext cx="269875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304891" y="3155648"/>
            <a:ext cx="1585912" cy="400050"/>
          </a:xfrm>
          <a:prstGeom prst="rect">
            <a:avLst/>
          </a:prstGeom>
          <a:solidFill>
            <a:srgbClr val="FFFA27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dirty="0"/>
              <a:t>We are here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61037" y="3129229"/>
            <a:ext cx="1536888" cy="138499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Vision and Strategic Plan developed and initiatives started (FY 2012)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 rot="16200000">
            <a:off x="3589204" y="2306520"/>
            <a:ext cx="232427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260350"/>
            <a:ext cx="8064333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What are the Key Elements of the LBNL Safety Culture Improvement Program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8F5258-5B82-4A25-900B-A7490FFD29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0297" y="1739898"/>
            <a:ext cx="780114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Safety Perception Survey </a:t>
            </a:r>
            <a:r>
              <a:rPr lang="en-US" b="1" dirty="0" smtClean="0">
                <a:solidFill>
                  <a:srgbClr val="0070C0"/>
                </a:solidFill>
              </a:rPr>
              <a:t>Results: </a:t>
            </a:r>
            <a:r>
              <a:rPr lang="en-US" dirty="0" smtClean="0">
                <a:solidFill>
                  <a:srgbClr val="0070C0"/>
                </a:solidFill>
              </a:rPr>
              <a:t>Provided </a:t>
            </a:r>
            <a:r>
              <a:rPr lang="en-US" dirty="0">
                <a:solidFill>
                  <a:srgbClr val="0070C0"/>
                </a:solidFill>
              </a:rPr>
              <a:t>a baseline that was compared to </a:t>
            </a:r>
            <a:r>
              <a:rPr lang="en-US" dirty="0" smtClean="0">
                <a:solidFill>
                  <a:srgbClr val="0070C0"/>
                </a:solidFill>
              </a:rPr>
              <a:t>results from “Best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r>
              <a:rPr lang="en-US" dirty="0" smtClean="0">
                <a:solidFill>
                  <a:srgbClr val="0070C0"/>
                </a:solidFill>
              </a:rPr>
              <a:t>Class” organizations</a:t>
            </a:r>
            <a:r>
              <a:rPr lang="en-US" dirty="0">
                <a:solidFill>
                  <a:srgbClr val="0070C0"/>
                </a:solidFill>
              </a:rPr>
              <a:t>.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Work Group</a:t>
            </a:r>
            <a:r>
              <a:rPr lang="en-US" dirty="0" smtClean="0">
                <a:solidFill>
                  <a:srgbClr val="0070C0"/>
                </a:solidFill>
              </a:rPr>
              <a:t>: Comprised of representatives from across LBNL organizations; meets twice a month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Strategic Plan and Vision: </a:t>
            </a:r>
            <a:r>
              <a:rPr lang="en-US" dirty="0" smtClean="0">
                <a:solidFill>
                  <a:srgbClr val="0070C0"/>
                </a:solidFill>
              </a:rPr>
              <a:t>Developed by the Work Group and approved by LBNL Senior Management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Program Goals and Activities</a:t>
            </a:r>
            <a:r>
              <a:rPr lang="en-US" dirty="0" smtClean="0">
                <a:solidFill>
                  <a:srgbClr val="0070C0"/>
                </a:solidFill>
              </a:rPr>
              <a:t>: Aligned with the vision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The Vision for LBNL Safety Culture 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5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31800" y="1241849"/>
            <a:ext cx="8169275" cy="47859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involved</a:t>
            </a:r>
            <a:r>
              <a:rPr lang="en-US" sz="2400" b="1" dirty="0">
                <a:solidFill>
                  <a:srgbClr val="0070C0"/>
                </a:solidFill>
              </a:rPr>
              <a:t> with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Management </a:t>
            </a:r>
            <a:r>
              <a:rPr lang="en-US" sz="2400" b="1" u="sng" dirty="0">
                <a:solidFill>
                  <a:srgbClr val="0070C0"/>
                </a:solidFill>
              </a:rPr>
              <a:t>recognizes</a:t>
            </a:r>
            <a:r>
              <a:rPr lang="en-US" sz="2400" b="1" dirty="0">
                <a:solidFill>
                  <a:srgbClr val="0070C0"/>
                </a:solidFill>
              </a:rPr>
              <a:t> positive safety activities.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Management visibly </a:t>
            </a:r>
            <a:r>
              <a:rPr lang="en-US" sz="2400" b="1" u="sng" dirty="0">
                <a:solidFill>
                  <a:srgbClr val="0070C0"/>
                </a:solidFill>
              </a:rPr>
              <a:t>participates</a:t>
            </a:r>
            <a:r>
              <a:rPr lang="en-US" sz="2400" b="1" dirty="0">
                <a:solidFill>
                  <a:srgbClr val="0070C0"/>
                </a:solidFill>
              </a:rPr>
              <a:t> in safety programs and </a:t>
            </a:r>
            <a:r>
              <a:rPr lang="en-US" sz="2400" b="1" u="sng" dirty="0">
                <a:solidFill>
                  <a:srgbClr val="0070C0"/>
                </a:solidFill>
              </a:rPr>
              <a:t>models</a:t>
            </a:r>
            <a:r>
              <a:rPr lang="en-US" sz="2400" b="1" dirty="0">
                <a:solidFill>
                  <a:srgbClr val="0070C0"/>
                </a:solidFill>
              </a:rPr>
              <a:t> safe behavior.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accountable</a:t>
            </a:r>
            <a:r>
              <a:rPr lang="en-US" sz="2400" b="1" dirty="0">
                <a:solidFill>
                  <a:srgbClr val="0070C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</a:t>
            </a:r>
            <a:r>
              <a:rPr lang="en-US" sz="2400" b="1" u="sng" dirty="0">
                <a:solidFill>
                  <a:srgbClr val="0070C0"/>
                </a:solidFill>
              </a:rPr>
              <a:t>support each other</a:t>
            </a:r>
            <a:r>
              <a:rPr lang="en-US" sz="2400" b="1" dirty="0">
                <a:solidFill>
                  <a:srgbClr val="0070C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u="sng" dirty="0">
                <a:solidFill>
                  <a:srgbClr val="0070C0"/>
                </a:solidFill>
              </a:rPr>
              <a:t>Off-the-job safety</a:t>
            </a:r>
            <a:r>
              <a:rPr lang="en-US" sz="2400" b="1" dirty="0">
                <a:solidFill>
                  <a:srgbClr val="0070C0"/>
                </a:solidFill>
              </a:rPr>
              <a:t> is promoted.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We are all </a:t>
            </a:r>
            <a:r>
              <a:rPr lang="en-US" sz="2400" b="1" u="sng" dirty="0">
                <a:solidFill>
                  <a:srgbClr val="0070C0"/>
                </a:solidFill>
              </a:rPr>
              <a:t>committed to the well being</a:t>
            </a:r>
            <a:r>
              <a:rPr lang="en-US" sz="2400" b="1" dirty="0">
                <a:solidFill>
                  <a:srgbClr val="0070C0"/>
                </a:solidFill>
              </a:rPr>
              <a:t> of co-workers and the organization as a whole.</a:t>
            </a:r>
          </a:p>
          <a:p>
            <a:pPr>
              <a:buFontTx/>
              <a:buAutoNum type="arabicPeriod"/>
              <a:defRPr/>
            </a:pPr>
            <a:endParaRPr lang="en-US" sz="2400" dirty="0" smtClean="0">
              <a:solidFill>
                <a:srgbClr val="002060"/>
              </a:solidFill>
            </a:endParaRPr>
          </a:p>
        </p:txBody>
      </p:sp>
      <p:pic>
        <p:nvPicPr>
          <p:cNvPr id="13" name="Picture 2" descr="C:\Users\mrruggieri\AppData\Local\Microsoft\Windows\Temporary Internet Files\Content.IE5\46G9HMHU\MC90007087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641" y="3008871"/>
            <a:ext cx="2585434" cy="146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19005" y="97074"/>
            <a:ext cx="7781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What is the Plan to Achieve the Vision?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97A5C55-D063-47CC-B6BD-BE9525F060D0}" type="slidenum">
              <a:rPr lang="en-US" sz="600">
                <a:solidFill>
                  <a:srgbClr val="898989"/>
                </a:solidFill>
              </a:rPr>
              <a:pPr/>
              <a:t>6</a:t>
            </a:fld>
            <a:endParaRPr lang="en-US" sz="600" dirty="0">
              <a:solidFill>
                <a:srgbClr val="898989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9005" y="1118648"/>
            <a:ext cx="7269000" cy="637097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Increase and sustain Senior Management engagement</a:t>
            </a:r>
          </a:p>
          <a:p>
            <a:pPr marL="914400" lvl="2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Support  </a:t>
            </a:r>
            <a:r>
              <a:rPr lang="en-US" sz="2000" b="1" dirty="0">
                <a:solidFill>
                  <a:srgbClr val="0070C0"/>
                </a:solidFill>
              </a:rPr>
              <a:t>Senior Management in performing the role of SCI spokesperson to </a:t>
            </a:r>
            <a:r>
              <a:rPr lang="en-US" sz="2000" b="1" dirty="0" smtClean="0">
                <a:solidFill>
                  <a:srgbClr val="0070C0"/>
                </a:solidFill>
              </a:rPr>
              <a:t>stakeholders</a:t>
            </a:r>
            <a:endParaRPr lang="en-US" sz="2000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Develop and maintain initiatives to improve safety culture that are aligned with the Vision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Institutional-Level 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Division-Level</a:t>
            </a:r>
          </a:p>
          <a:p>
            <a:pPr marL="914400" lvl="1" indent="-457200">
              <a:buFont typeface="+mj-lt"/>
              <a:buAutoNum type="arabicPeriod"/>
              <a:defRPr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Utilize Communications and Outreach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Web Site with fresh articles, forum and resources</a:t>
            </a:r>
          </a:p>
          <a:p>
            <a:pPr marL="1371600" lvl="2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Perspective series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“Safety Is Elemental”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Articles “Today at Berkeley Lab”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Poster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Partnering between Divisions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Slides on the B54 cafeteria monitor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70C0"/>
                </a:solidFill>
              </a:rPr>
              <a:t>1 Minute 4 Safety slides 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https://commons.lbl.gov/download/attachments/87927873/Alivisatos.jpg?version=1&amp;modificationDate=1354817733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005" y="1254487"/>
            <a:ext cx="1008416" cy="128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https://commons.lbl.gov/download/attachments/84904773/spot-award-icon.png?version=1&amp;modificationDate=13503200239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135" y="2820253"/>
            <a:ext cx="739451" cy="112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https://commons.lbl.gov/download/attachments/84903124/IMG_0297a.JPG?version=1&amp;modificationDate=13488522909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6786"/>
          <a:stretch>
            <a:fillRect/>
          </a:stretch>
        </p:blipFill>
        <p:spPr>
          <a:xfrm>
            <a:off x="7857135" y="4454646"/>
            <a:ext cx="748104" cy="99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7291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4"/>
          <p:cNvSpPr txBox="1">
            <a:spLocks noChangeArrowheads="1"/>
          </p:cNvSpPr>
          <p:nvPr/>
        </p:nvSpPr>
        <p:spPr bwMode="auto">
          <a:xfrm>
            <a:off x="1458914" y="1646239"/>
            <a:ext cx="67198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3000" b="1" dirty="0">
                <a:solidFill>
                  <a:schemeClr val="bg1"/>
                </a:solidFill>
                <a:cs typeface="Arial" charset="0"/>
              </a:rPr>
              <a:t>Section 1: </a:t>
            </a:r>
            <a:r>
              <a:rPr lang="en-US" sz="3000" dirty="0">
                <a:solidFill>
                  <a:schemeClr val="bg1"/>
                </a:solidFill>
                <a:cs typeface="Arial" charset="0"/>
              </a:rPr>
              <a:t>Berkeley Lab Mission</a:t>
            </a:r>
          </a:p>
        </p:txBody>
      </p:sp>
      <p:sp>
        <p:nvSpPr>
          <p:cNvPr id="18435" name="TextBox 15"/>
          <p:cNvSpPr txBox="1">
            <a:spLocks noChangeArrowheads="1"/>
          </p:cNvSpPr>
          <p:nvPr/>
        </p:nvSpPr>
        <p:spPr bwMode="auto">
          <a:xfrm>
            <a:off x="1458913" y="2268539"/>
            <a:ext cx="4521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</a:rPr>
              <a:t>SUBTITLE HERE IF NECESSARY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457201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We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Held a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Lab-Wide Competition To Select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New Safety Phrase and Icon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MRRUGG~1\AppData\Local\Temp\XBD201205-00273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621" y="2437816"/>
            <a:ext cx="3459272" cy="238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790" y="2942446"/>
            <a:ext cx="2823473" cy="270025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053664" y="2758966"/>
            <a:ext cx="4572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842228" y="2840423"/>
            <a:ext cx="351374" cy="3573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0741" y="5055704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Horst Simon with the winners of the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safety phrase competition, Liz Moxon (L)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and Lori Tamura (R) from the ALS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18332" y="1853040"/>
            <a:ext cx="1143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Number of</a:t>
            </a:r>
          </a:p>
          <a:p>
            <a:r>
              <a:rPr lang="en-US" sz="1600" dirty="0" smtClean="0"/>
              <a:t>Nobel </a:t>
            </a:r>
          </a:p>
          <a:p>
            <a:r>
              <a:rPr lang="en-US" sz="1600" dirty="0" smtClean="0"/>
              <a:t>Laureates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2864697" y="2251625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Number</a:t>
            </a:r>
          </a:p>
          <a:p>
            <a:r>
              <a:rPr lang="en-US" sz="1600" dirty="0" smtClean="0"/>
              <a:t> of Staff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78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038" y="159753"/>
            <a:ext cx="7916361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 Publish Articles Recognizing Employee Activities That are Aligned With the Vision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57987" y="1888429"/>
            <a:ext cx="323649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lang="en-US" sz="1400" b="1" dirty="0">
                <a:solidFill>
                  <a:srgbClr val="0070C0"/>
                </a:solidFill>
                <a:cs typeface="Arial" pitchFamily="34" charset="0"/>
              </a:rPr>
              <a:t>Colleague’s Concern Prevents Amputation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https://commons.lbl.gov/download/attachments/87920777/KritscherPermanyer.jpg?version=1&amp;modificationDate=13534352237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6" y="2430156"/>
            <a:ext cx="190500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0800000" flipV="1">
            <a:off x="1167065" y="4057525"/>
            <a:ext cx="26830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was a chance encounter on a Wednesday afternoon in late September that may have saved Xavier Permanyer’s life.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6219" y="1877265"/>
            <a:ext cx="32725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</a:rPr>
              <a:t>Lab Ergonomics – It’s Not Just About the Office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475" y="2443840"/>
            <a:ext cx="19081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848726" y="4050068"/>
            <a:ext cx="32364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With help from EHSS ergonomist Melanie Alexandre, </a:t>
            </a:r>
            <a:r>
              <a:rPr lang="en-US" sz="1200" b="1" dirty="0" smtClean="0">
                <a:solidFill>
                  <a:srgbClr val="0070C0"/>
                </a:solidFill>
              </a:rPr>
              <a:t>Scientist Thorsten Weber created </a:t>
            </a:r>
            <a:r>
              <a:rPr lang="en-US" sz="1200" b="1" dirty="0">
                <a:solidFill>
                  <a:srgbClr val="0070C0"/>
                </a:solidFill>
              </a:rPr>
              <a:t>a new partnership to prevent ergonomics-related injuries among scientists and staffers working with the unique equipment found throughout Berkeley Lab.</a:t>
            </a:r>
          </a:p>
        </p:txBody>
      </p:sp>
    </p:spTree>
    <p:extLst>
      <p:ext uri="{BB962C8B-B14F-4D97-AF65-F5344CB8AC3E}">
        <p14:creationId xmlns:p14="http://schemas.microsoft.com/office/powerpoint/2010/main" val="398949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123" y="319776"/>
            <a:ext cx="7772400" cy="1362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Some of the Institutional Initiatives?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862" y="1465282"/>
            <a:ext cx="76400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</a:rPr>
              <a:t>Safety Spot Award Program</a:t>
            </a:r>
            <a:r>
              <a:rPr lang="en-US" sz="1800" b="1" dirty="0" smtClean="0">
                <a:solidFill>
                  <a:srgbClr val="0070C0"/>
                </a:solidFill>
              </a:rPr>
              <a:t>:  R</a:t>
            </a:r>
            <a:r>
              <a:rPr lang="en-US" sz="1800" dirty="0" smtClean="0">
                <a:solidFill>
                  <a:srgbClr val="0070C0"/>
                </a:solidFill>
              </a:rPr>
              <a:t>ecognizes </a:t>
            </a:r>
            <a:r>
              <a:rPr lang="en-US" sz="1800" dirty="0">
                <a:solidFill>
                  <a:srgbClr val="0070C0"/>
                </a:solidFill>
              </a:rPr>
              <a:t>and rewards outstanding individual and/or team efforts.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b="1" dirty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</a:rPr>
              <a:t>Safety </a:t>
            </a:r>
            <a:r>
              <a:rPr lang="en-US" sz="1800" b="1" dirty="0" smtClean="0">
                <a:solidFill>
                  <a:srgbClr val="0070C0"/>
                </a:solidFill>
              </a:rPr>
              <a:t>Concerns: </a:t>
            </a:r>
            <a:r>
              <a:rPr lang="en-US" sz="1800" dirty="0" smtClean="0">
                <a:solidFill>
                  <a:srgbClr val="0070C0"/>
                </a:solidFill>
              </a:rPr>
              <a:t>Individuals </a:t>
            </a:r>
            <a:r>
              <a:rPr lang="en-US" sz="1800" dirty="0">
                <a:solidFill>
                  <a:srgbClr val="0070C0"/>
                </a:solidFill>
              </a:rPr>
              <a:t>can contact the EHSS Division by telephone or an online form for reporting safety concerns and observed hazardous conditions. 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b="1" dirty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70C0"/>
                </a:solidFill>
              </a:rPr>
              <a:t>Director's </a:t>
            </a:r>
            <a:r>
              <a:rPr lang="en-US" sz="1800" b="1" dirty="0">
                <a:solidFill>
                  <a:srgbClr val="0070C0"/>
                </a:solidFill>
              </a:rPr>
              <a:t>Achievement Awards (Safety</a:t>
            </a:r>
            <a:r>
              <a:rPr lang="en-US" sz="1800" b="1" dirty="0" smtClean="0">
                <a:solidFill>
                  <a:srgbClr val="0070C0"/>
                </a:solidFill>
              </a:rPr>
              <a:t>):</a:t>
            </a:r>
            <a:r>
              <a:rPr lang="en-US" sz="1800" dirty="0">
                <a:solidFill>
                  <a:srgbClr val="0070C0"/>
                </a:solidFill>
              </a:rPr>
              <a:t>Annual awards program to honor exceptional achievement by laboratory employees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b="1" dirty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>
                <a:solidFill>
                  <a:srgbClr val="0070C0"/>
                </a:solidFill>
              </a:rPr>
              <a:t>Annual Safety Video </a:t>
            </a:r>
            <a:r>
              <a:rPr lang="en-US" sz="1800" b="1" dirty="0" smtClean="0">
                <a:solidFill>
                  <a:srgbClr val="0070C0"/>
                </a:solidFill>
              </a:rPr>
              <a:t>Contest: </a:t>
            </a:r>
            <a:r>
              <a:rPr lang="en-US" sz="1800" dirty="0">
                <a:solidFill>
                  <a:srgbClr val="0070C0"/>
                </a:solidFill>
              </a:rPr>
              <a:t>Individuals or teams are invited to submit videos </a:t>
            </a:r>
            <a:r>
              <a:rPr lang="en-US" sz="1800" dirty="0" smtClean="0">
                <a:solidFill>
                  <a:srgbClr val="0070C0"/>
                </a:solidFill>
              </a:rPr>
              <a:t>that </a:t>
            </a:r>
            <a:r>
              <a:rPr lang="en-US" sz="1800" dirty="0">
                <a:solidFill>
                  <a:srgbClr val="0070C0"/>
                </a:solidFill>
              </a:rPr>
              <a:t>addresses one or more safety, health, or environmental issue that is relevant to Berkeley Lab, either in the workplace or at home. </a:t>
            </a:r>
            <a:endParaRPr lang="en-US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4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BNL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LBNL_Template</Template>
  <TotalTime>264</TotalTime>
  <Words>821</Words>
  <Application>Microsoft Macintosh PowerPoint</Application>
  <PresentationFormat>On-screen Show (4:3)</PresentationFormat>
  <Paragraphs>114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LBNL_Template</vt:lpstr>
      <vt:lpstr>Safety Culture Improvement Program At LBNL </vt:lpstr>
      <vt:lpstr>Safety is Integrated into Lab Culture</vt:lpstr>
      <vt:lpstr>Safety Culture Improvement Timeline</vt:lpstr>
      <vt:lpstr>   What are the Key Elements of the LBNL Safety Culture Improvement Program   </vt:lpstr>
      <vt:lpstr>The Vision for LBNL Safety Culture </vt:lpstr>
      <vt:lpstr>What is the Plan to Achieve the Vision?</vt:lpstr>
      <vt:lpstr>PowerPoint Presentation</vt:lpstr>
      <vt:lpstr>We Publish Articles Recognizing Employee Activities That are Aligned With the Vision </vt:lpstr>
      <vt:lpstr>What are Some of the Institutional Initiatives?</vt:lpstr>
      <vt:lpstr>What are some of the Division Level Initiatives?</vt:lpstr>
      <vt:lpstr>PowerPoint Presentation</vt:lpstr>
      <vt:lpstr>What Are Some New Institutional Initiatives in the Works?</vt:lpstr>
      <vt:lpstr>How Are We Going to Sustain Safety Culture Improvements?</vt:lpstr>
      <vt:lpstr>How Can the Safety Culture Work Group and the Communication Council Partner?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R. Ruggieri</dc:creator>
  <cp:lastModifiedBy>Michael Ruggieri</cp:lastModifiedBy>
  <cp:revision>27</cp:revision>
  <cp:lastPrinted>2013-04-22T20:37:46Z</cp:lastPrinted>
  <dcterms:created xsi:type="dcterms:W3CDTF">2012-12-11T01:07:43Z</dcterms:created>
  <dcterms:modified xsi:type="dcterms:W3CDTF">2013-04-22T21:29:05Z</dcterms:modified>
</cp:coreProperties>
</file>